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5"/>
  </p:notesMasterIdLst>
  <p:handoutMasterIdLst>
    <p:handoutMasterId r:id="rId6"/>
  </p:handoutMasterIdLst>
  <p:sldIdLst>
    <p:sldId id="256" r:id="rId2"/>
    <p:sldId id="257" r:id="rId3"/>
    <p:sldId id="260" r:id="rId4"/>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Style moyen 1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897" autoAdjust="0"/>
    <p:restoredTop sz="94598" autoAdjust="0"/>
  </p:normalViewPr>
  <p:slideViewPr>
    <p:cSldViewPr snapToGrid="0">
      <p:cViewPr varScale="1">
        <p:scale>
          <a:sx n="70" d="100"/>
          <a:sy n="70" d="100"/>
        </p:scale>
        <p:origin x="3708" y="84"/>
      </p:cViewPr>
      <p:guideLst/>
    </p:cSldViewPr>
  </p:slideViewPr>
  <p:outlineViewPr>
    <p:cViewPr>
      <p:scale>
        <a:sx n="33" d="100"/>
        <a:sy n="33" d="100"/>
      </p:scale>
      <p:origin x="0" y="0"/>
    </p:cViewPr>
  </p:outlineViewPr>
  <p:notesTextViewPr>
    <p:cViewPr>
      <p:scale>
        <a:sx n="3" d="2"/>
        <a:sy n="3" d="2"/>
      </p:scale>
      <p:origin x="0" y="0"/>
    </p:cViewPr>
  </p:notesTextViewPr>
  <p:notesViewPr>
    <p:cSldViewPr snapToGrid="0">
      <p:cViewPr varScale="1">
        <p:scale>
          <a:sx n="84" d="100"/>
          <a:sy n="84" d="100"/>
        </p:scale>
        <p:origin x="382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A1A8E744-836D-4C21-B4B8-DB1F39A56E3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550597D0-D562-426C-979D-586320395E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CE7B1A3-3D4A-497E-80CC-B9429EF28072}" type="datetimeFigureOut">
              <a:rPr lang="fr-FR" smtClean="0"/>
              <a:t>22/09/2025</a:t>
            </a:fld>
            <a:endParaRPr lang="fr-FR"/>
          </a:p>
        </p:txBody>
      </p:sp>
      <p:sp>
        <p:nvSpPr>
          <p:cNvPr id="4" name="Espace réservé du pied de page 3">
            <a:extLst>
              <a:ext uri="{FF2B5EF4-FFF2-40B4-BE49-F238E27FC236}">
                <a16:creationId xmlns:a16="http://schemas.microsoft.com/office/drawing/2014/main" id="{958004C3-BAFE-4E0A-9632-CB937202F11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C9DCB100-D298-452D-8AFF-FFE4EE0CA87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4E100A9-E59A-4E3B-9FD2-321369D60263}" type="slidenum">
              <a:rPr lang="fr-FR" smtClean="0"/>
              <a:t>‹Nr.›</a:t>
            </a:fld>
            <a:endParaRPr lang="fr-FR"/>
          </a:p>
        </p:txBody>
      </p:sp>
    </p:spTree>
    <p:extLst>
      <p:ext uri="{BB962C8B-B14F-4D97-AF65-F5344CB8AC3E}">
        <p14:creationId xmlns:p14="http://schemas.microsoft.com/office/powerpoint/2010/main" val="18683211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9F8F7C-6D94-461F-B90E-7614CD185675}" type="datetimeFigureOut">
              <a:rPr lang="fr-FR" smtClean="0"/>
              <a:t>22/09/2025</a:t>
            </a:fld>
            <a:endParaRPr lang="fr-FR"/>
          </a:p>
        </p:txBody>
      </p:sp>
      <p:sp>
        <p:nvSpPr>
          <p:cNvPr id="4" name="Espace réservé de l'image des diapositives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61D3F1-8838-4B34-A83D-B8473F76EE90}" type="slidenum">
              <a:rPr lang="fr-FR" smtClean="0"/>
              <a:t>‹Nr.›</a:t>
            </a:fld>
            <a:endParaRPr lang="fr-FR"/>
          </a:p>
        </p:txBody>
      </p:sp>
    </p:spTree>
    <p:extLst>
      <p:ext uri="{BB962C8B-B14F-4D97-AF65-F5344CB8AC3E}">
        <p14:creationId xmlns:p14="http://schemas.microsoft.com/office/powerpoint/2010/main" val="3997317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2125940" y="9181397"/>
            <a:ext cx="3729038" cy="527403"/>
          </a:xfrm>
        </p:spPr>
        <p:txBody>
          <a:bodyPr/>
          <a:lstStyle>
            <a:lvl1pPr algn="r">
              <a:defRPr cap="all" baseline="0">
                <a:solidFill>
                  <a:schemeClr val="tx1"/>
                </a:solidFill>
                <a:latin typeface="+mn-lt"/>
              </a:defRPr>
            </a:lvl1pPr>
          </a:lstStyle>
          <a:p>
            <a:r>
              <a:rPr lang="fr-FR" dirty="0"/>
              <a:t>La semaine des marchés</a:t>
            </a:r>
          </a:p>
        </p:txBody>
      </p:sp>
      <p:cxnSp>
        <p:nvCxnSpPr>
          <p:cNvPr id="7" name="Connecteur droit 6">
            <a:extLst>
              <a:ext uri="{FF2B5EF4-FFF2-40B4-BE49-F238E27FC236}">
                <a16:creationId xmlns:a16="http://schemas.microsoft.com/office/drawing/2014/main" id="{56558367-B366-4913-9578-BCEDBD5C99BE}"/>
              </a:ext>
            </a:extLst>
          </p:cNvPr>
          <p:cNvCxnSpPr/>
          <p:nvPr userDrawn="1"/>
        </p:nvCxnSpPr>
        <p:spPr>
          <a:xfrm>
            <a:off x="5966750" y="9450490"/>
            <a:ext cx="118800" cy="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5F8C9FE6-716C-D96A-E6C5-CB68E36A5A7A}"/>
              </a:ext>
            </a:extLst>
          </p:cNvPr>
          <p:cNvSpPr>
            <a:spLocks noGrp="1"/>
          </p:cNvSpPr>
          <p:nvPr>
            <p:ph type="sldNum" sz="quarter" idx="12"/>
          </p:nvPr>
        </p:nvSpPr>
        <p:spPr>
          <a:xfrm>
            <a:off x="5894173" y="9181397"/>
            <a:ext cx="492340" cy="527403"/>
          </a:xfrm>
        </p:spPr>
        <p:txBody>
          <a:bodyPr/>
          <a:lstStyle>
            <a:lvl1pPr>
              <a:defRPr>
                <a:solidFill>
                  <a:schemeClr val="accent5"/>
                </a:solidFill>
              </a:defRPr>
            </a:lvl1pPr>
          </a:lstStyle>
          <a:p>
            <a:fld id="{E36D6425-F39C-4354-802F-02AE892396EA}" type="slidenum">
              <a:rPr lang="fr-FR" smtClean="0"/>
              <a:pPr/>
              <a:t>‹Nr.›</a:t>
            </a:fld>
            <a:endParaRPr lang="fr-FR" dirty="0"/>
          </a:p>
        </p:txBody>
      </p:sp>
    </p:spTree>
    <p:extLst>
      <p:ext uri="{BB962C8B-B14F-4D97-AF65-F5344CB8AC3E}">
        <p14:creationId xmlns:p14="http://schemas.microsoft.com/office/powerpoint/2010/main" val="3118794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9E782CD-CABC-4D41-B939-513536219F3E}" type="datetime1">
              <a:rPr lang="fr-FR" smtClean="0"/>
              <a:t>22/09/2025</a:t>
            </a:fld>
            <a:endParaRPr lang="fr-FR"/>
          </a:p>
        </p:txBody>
      </p:sp>
      <p:sp>
        <p:nvSpPr>
          <p:cNvPr id="5" name="Footer Placeholder 4"/>
          <p:cNvSpPr>
            <a:spLocks noGrp="1"/>
          </p:cNvSpPr>
          <p:nvPr>
            <p:ph type="ftr" sz="quarter" idx="11"/>
          </p:nvPr>
        </p:nvSpPr>
        <p:spPr/>
        <p:txBody>
          <a:bodyPr/>
          <a:lstStyle/>
          <a:p>
            <a:r>
              <a:rPr lang="fr-FR"/>
              <a:t>La semaine des marchés</a:t>
            </a:r>
          </a:p>
        </p:txBody>
      </p:sp>
      <p:sp>
        <p:nvSpPr>
          <p:cNvPr id="6" name="Slide Number Placeholder 5"/>
          <p:cNvSpPr>
            <a:spLocks noGrp="1"/>
          </p:cNvSpPr>
          <p:nvPr>
            <p:ph type="sldNum" sz="quarter" idx="12"/>
          </p:nvPr>
        </p:nvSpPr>
        <p:spPr/>
        <p:txBody>
          <a:bodyPr/>
          <a:lstStyle/>
          <a:p>
            <a:fld id="{E36D6425-F39C-4354-802F-02AE892396EA}" type="slidenum">
              <a:rPr lang="fr-FR" smtClean="0"/>
              <a:t>‹Nr.›</a:t>
            </a:fld>
            <a:endParaRPr lang="fr-FR"/>
          </a:p>
        </p:txBody>
      </p:sp>
    </p:spTree>
    <p:extLst>
      <p:ext uri="{BB962C8B-B14F-4D97-AF65-F5344CB8AC3E}">
        <p14:creationId xmlns:p14="http://schemas.microsoft.com/office/powerpoint/2010/main" val="2865756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F40B7674-6194-4B97-96C0-096CA7629F0B}" type="datetime1">
              <a:rPr lang="fr-FR" smtClean="0"/>
              <a:t>22/09/2025</a:t>
            </a:fld>
            <a:endParaRPr lang="fr-FR"/>
          </a:p>
        </p:txBody>
      </p:sp>
      <p:sp>
        <p:nvSpPr>
          <p:cNvPr id="5" name="Footer Placeholder 4"/>
          <p:cNvSpPr>
            <a:spLocks noGrp="1"/>
          </p:cNvSpPr>
          <p:nvPr>
            <p:ph type="ftr" sz="quarter" idx="11"/>
          </p:nvPr>
        </p:nvSpPr>
        <p:spPr/>
        <p:txBody>
          <a:bodyPr/>
          <a:lstStyle/>
          <a:p>
            <a:r>
              <a:rPr lang="fr-FR"/>
              <a:t>La semaine des marchés</a:t>
            </a:r>
          </a:p>
        </p:txBody>
      </p:sp>
      <p:sp>
        <p:nvSpPr>
          <p:cNvPr id="6" name="Slide Number Placeholder 5"/>
          <p:cNvSpPr>
            <a:spLocks noGrp="1"/>
          </p:cNvSpPr>
          <p:nvPr>
            <p:ph type="sldNum" sz="quarter" idx="12"/>
          </p:nvPr>
        </p:nvSpPr>
        <p:spPr/>
        <p:txBody>
          <a:bodyPr/>
          <a:lstStyle/>
          <a:p>
            <a:fld id="{E36D6425-F39C-4354-802F-02AE892396EA}" type="slidenum">
              <a:rPr lang="fr-FR" smtClean="0"/>
              <a:t>‹Nr.›</a:t>
            </a:fld>
            <a:endParaRPr lang="fr-FR"/>
          </a:p>
        </p:txBody>
      </p:sp>
    </p:spTree>
    <p:extLst>
      <p:ext uri="{BB962C8B-B14F-4D97-AF65-F5344CB8AC3E}">
        <p14:creationId xmlns:p14="http://schemas.microsoft.com/office/powerpoint/2010/main" val="3843239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381EFC2-83FB-472B-AF3A-7EC4A7AF7AE3}" type="datetime1">
              <a:rPr lang="fr-FR" smtClean="0"/>
              <a:t>22/09/2025</a:t>
            </a:fld>
            <a:endParaRPr lang="fr-FR"/>
          </a:p>
        </p:txBody>
      </p:sp>
      <p:sp>
        <p:nvSpPr>
          <p:cNvPr id="5" name="Footer Placeholder 4"/>
          <p:cNvSpPr>
            <a:spLocks noGrp="1"/>
          </p:cNvSpPr>
          <p:nvPr>
            <p:ph type="ftr" sz="quarter" idx="11"/>
          </p:nvPr>
        </p:nvSpPr>
        <p:spPr/>
        <p:txBody>
          <a:bodyPr/>
          <a:lstStyle/>
          <a:p>
            <a:r>
              <a:rPr lang="fr-FR"/>
              <a:t>La semaine des marchés</a:t>
            </a:r>
          </a:p>
        </p:txBody>
      </p:sp>
      <p:sp>
        <p:nvSpPr>
          <p:cNvPr id="6" name="Slide Number Placeholder 5"/>
          <p:cNvSpPr>
            <a:spLocks noGrp="1"/>
          </p:cNvSpPr>
          <p:nvPr>
            <p:ph type="sldNum" sz="quarter" idx="12"/>
          </p:nvPr>
        </p:nvSpPr>
        <p:spPr/>
        <p:txBody>
          <a:bodyPr/>
          <a:lstStyle/>
          <a:p>
            <a:fld id="{E36D6425-F39C-4354-802F-02AE892396EA}" type="slidenum">
              <a:rPr lang="fr-FR" smtClean="0"/>
              <a:t>‹Nr.›</a:t>
            </a:fld>
            <a:endParaRPr lang="fr-FR"/>
          </a:p>
        </p:txBody>
      </p:sp>
    </p:spTree>
    <p:extLst>
      <p:ext uri="{BB962C8B-B14F-4D97-AF65-F5344CB8AC3E}">
        <p14:creationId xmlns:p14="http://schemas.microsoft.com/office/powerpoint/2010/main" val="3252855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3252FB0-C4E1-4F5D-A872-AB728DDE139B}" type="datetime1">
              <a:rPr lang="fr-FR" smtClean="0"/>
              <a:t>22/09/2025</a:t>
            </a:fld>
            <a:endParaRPr lang="fr-FR"/>
          </a:p>
        </p:txBody>
      </p:sp>
      <p:sp>
        <p:nvSpPr>
          <p:cNvPr id="5" name="Footer Placeholder 4"/>
          <p:cNvSpPr>
            <a:spLocks noGrp="1"/>
          </p:cNvSpPr>
          <p:nvPr>
            <p:ph type="ftr" sz="quarter" idx="11"/>
          </p:nvPr>
        </p:nvSpPr>
        <p:spPr/>
        <p:txBody>
          <a:bodyPr/>
          <a:lstStyle/>
          <a:p>
            <a:r>
              <a:rPr lang="fr-FR"/>
              <a:t>La semaine des marchés</a:t>
            </a:r>
          </a:p>
        </p:txBody>
      </p:sp>
      <p:sp>
        <p:nvSpPr>
          <p:cNvPr id="6" name="Slide Number Placeholder 5"/>
          <p:cNvSpPr>
            <a:spLocks noGrp="1"/>
          </p:cNvSpPr>
          <p:nvPr>
            <p:ph type="sldNum" sz="quarter" idx="12"/>
          </p:nvPr>
        </p:nvSpPr>
        <p:spPr/>
        <p:txBody>
          <a:bodyPr/>
          <a:lstStyle/>
          <a:p>
            <a:fld id="{E36D6425-F39C-4354-802F-02AE892396EA}" type="slidenum">
              <a:rPr lang="fr-FR" smtClean="0"/>
              <a:t>‹Nr.›</a:t>
            </a:fld>
            <a:endParaRPr lang="fr-FR"/>
          </a:p>
        </p:txBody>
      </p:sp>
    </p:spTree>
    <p:extLst>
      <p:ext uri="{BB962C8B-B14F-4D97-AF65-F5344CB8AC3E}">
        <p14:creationId xmlns:p14="http://schemas.microsoft.com/office/powerpoint/2010/main" val="2822082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52D013B-77BB-41F6-9DA9-2075C2E738A5}" type="datetime1">
              <a:rPr lang="fr-FR" smtClean="0"/>
              <a:t>22/09/2025</a:t>
            </a:fld>
            <a:endParaRPr lang="fr-FR"/>
          </a:p>
        </p:txBody>
      </p:sp>
      <p:sp>
        <p:nvSpPr>
          <p:cNvPr id="6" name="Footer Placeholder 5"/>
          <p:cNvSpPr>
            <a:spLocks noGrp="1"/>
          </p:cNvSpPr>
          <p:nvPr>
            <p:ph type="ftr" sz="quarter" idx="11"/>
          </p:nvPr>
        </p:nvSpPr>
        <p:spPr/>
        <p:txBody>
          <a:bodyPr/>
          <a:lstStyle/>
          <a:p>
            <a:r>
              <a:rPr lang="fr-FR"/>
              <a:t>La semaine des marchés</a:t>
            </a:r>
          </a:p>
        </p:txBody>
      </p:sp>
      <p:sp>
        <p:nvSpPr>
          <p:cNvPr id="7" name="Slide Number Placeholder 6"/>
          <p:cNvSpPr>
            <a:spLocks noGrp="1"/>
          </p:cNvSpPr>
          <p:nvPr>
            <p:ph type="sldNum" sz="quarter" idx="12"/>
          </p:nvPr>
        </p:nvSpPr>
        <p:spPr/>
        <p:txBody>
          <a:bodyPr/>
          <a:lstStyle/>
          <a:p>
            <a:fld id="{E36D6425-F39C-4354-802F-02AE892396EA}" type="slidenum">
              <a:rPr lang="fr-FR" smtClean="0"/>
              <a:t>‹Nr.›</a:t>
            </a:fld>
            <a:endParaRPr lang="fr-FR"/>
          </a:p>
        </p:txBody>
      </p:sp>
    </p:spTree>
    <p:extLst>
      <p:ext uri="{BB962C8B-B14F-4D97-AF65-F5344CB8AC3E}">
        <p14:creationId xmlns:p14="http://schemas.microsoft.com/office/powerpoint/2010/main" val="3998825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754F61BB-BAC4-4098-9BAE-6E2BE1944CBF}" type="datetime1">
              <a:rPr lang="fr-FR" smtClean="0"/>
              <a:t>22/09/2025</a:t>
            </a:fld>
            <a:endParaRPr lang="fr-FR"/>
          </a:p>
        </p:txBody>
      </p:sp>
      <p:sp>
        <p:nvSpPr>
          <p:cNvPr id="8" name="Footer Placeholder 7"/>
          <p:cNvSpPr>
            <a:spLocks noGrp="1"/>
          </p:cNvSpPr>
          <p:nvPr>
            <p:ph type="ftr" sz="quarter" idx="11"/>
          </p:nvPr>
        </p:nvSpPr>
        <p:spPr/>
        <p:txBody>
          <a:bodyPr/>
          <a:lstStyle/>
          <a:p>
            <a:r>
              <a:rPr lang="fr-FR"/>
              <a:t>La semaine des marchés</a:t>
            </a:r>
          </a:p>
        </p:txBody>
      </p:sp>
      <p:sp>
        <p:nvSpPr>
          <p:cNvPr id="9" name="Slide Number Placeholder 8"/>
          <p:cNvSpPr>
            <a:spLocks noGrp="1"/>
          </p:cNvSpPr>
          <p:nvPr>
            <p:ph type="sldNum" sz="quarter" idx="12"/>
          </p:nvPr>
        </p:nvSpPr>
        <p:spPr/>
        <p:txBody>
          <a:bodyPr/>
          <a:lstStyle/>
          <a:p>
            <a:fld id="{E36D6425-F39C-4354-802F-02AE892396EA}" type="slidenum">
              <a:rPr lang="fr-FR" smtClean="0"/>
              <a:t>‹Nr.›</a:t>
            </a:fld>
            <a:endParaRPr lang="fr-FR"/>
          </a:p>
        </p:txBody>
      </p:sp>
    </p:spTree>
    <p:extLst>
      <p:ext uri="{BB962C8B-B14F-4D97-AF65-F5344CB8AC3E}">
        <p14:creationId xmlns:p14="http://schemas.microsoft.com/office/powerpoint/2010/main" val="3047560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D4E3DAF8-1494-4B0B-87E8-0C9F71EFD0F3}" type="datetime1">
              <a:rPr lang="fr-FR" smtClean="0"/>
              <a:t>22/09/2025</a:t>
            </a:fld>
            <a:endParaRPr lang="fr-FR"/>
          </a:p>
        </p:txBody>
      </p:sp>
      <p:sp>
        <p:nvSpPr>
          <p:cNvPr id="4" name="Footer Placeholder 3"/>
          <p:cNvSpPr>
            <a:spLocks noGrp="1"/>
          </p:cNvSpPr>
          <p:nvPr>
            <p:ph type="ftr" sz="quarter" idx="11"/>
          </p:nvPr>
        </p:nvSpPr>
        <p:spPr/>
        <p:txBody>
          <a:bodyPr/>
          <a:lstStyle/>
          <a:p>
            <a:r>
              <a:rPr lang="fr-FR"/>
              <a:t>La semaine des marchés</a:t>
            </a:r>
          </a:p>
        </p:txBody>
      </p:sp>
      <p:sp>
        <p:nvSpPr>
          <p:cNvPr id="5" name="Slide Number Placeholder 4"/>
          <p:cNvSpPr>
            <a:spLocks noGrp="1"/>
          </p:cNvSpPr>
          <p:nvPr>
            <p:ph type="sldNum" sz="quarter" idx="12"/>
          </p:nvPr>
        </p:nvSpPr>
        <p:spPr/>
        <p:txBody>
          <a:bodyPr/>
          <a:lstStyle/>
          <a:p>
            <a:fld id="{E36D6425-F39C-4354-802F-02AE892396EA}" type="slidenum">
              <a:rPr lang="fr-FR" smtClean="0"/>
              <a:t>‹Nr.›</a:t>
            </a:fld>
            <a:endParaRPr lang="fr-FR"/>
          </a:p>
        </p:txBody>
      </p:sp>
    </p:spTree>
    <p:extLst>
      <p:ext uri="{BB962C8B-B14F-4D97-AF65-F5344CB8AC3E}">
        <p14:creationId xmlns:p14="http://schemas.microsoft.com/office/powerpoint/2010/main" val="20499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E990E5-6FB7-4BC7-894D-35C7C0070DFB}" type="datetime1">
              <a:rPr lang="fr-FR" smtClean="0"/>
              <a:t>22/09/2025</a:t>
            </a:fld>
            <a:endParaRPr lang="fr-FR"/>
          </a:p>
        </p:txBody>
      </p:sp>
      <p:sp>
        <p:nvSpPr>
          <p:cNvPr id="3" name="Footer Placeholder 2"/>
          <p:cNvSpPr>
            <a:spLocks noGrp="1"/>
          </p:cNvSpPr>
          <p:nvPr>
            <p:ph type="ftr" sz="quarter" idx="11"/>
          </p:nvPr>
        </p:nvSpPr>
        <p:spPr/>
        <p:txBody>
          <a:bodyPr/>
          <a:lstStyle/>
          <a:p>
            <a:r>
              <a:rPr lang="fr-FR"/>
              <a:t>La semaine des marchés</a:t>
            </a:r>
          </a:p>
        </p:txBody>
      </p:sp>
      <p:sp>
        <p:nvSpPr>
          <p:cNvPr id="4" name="Slide Number Placeholder 3"/>
          <p:cNvSpPr>
            <a:spLocks noGrp="1"/>
          </p:cNvSpPr>
          <p:nvPr>
            <p:ph type="sldNum" sz="quarter" idx="12"/>
          </p:nvPr>
        </p:nvSpPr>
        <p:spPr/>
        <p:txBody>
          <a:bodyPr/>
          <a:lstStyle/>
          <a:p>
            <a:fld id="{E36D6425-F39C-4354-802F-02AE892396EA}" type="slidenum">
              <a:rPr lang="fr-FR" smtClean="0"/>
              <a:t>‹Nr.›</a:t>
            </a:fld>
            <a:endParaRPr lang="fr-FR"/>
          </a:p>
        </p:txBody>
      </p:sp>
    </p:spTree>
    <p:extLst>
      <p:ext uri="{BB962C8B-B14F-4D97-AF65-F5344CB8AC3E}">
        <p14:creationId xmlns:p14="http://schemas.microsoft.com/office/powerpoint/2010/main" val="3100147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1ECD46CB-B45A-4412-94E1-A6984CBA8777}" type="datetime1">
              <a:rPr lang="fr-FR" smtClean="0"/>
              <a:t>22/09/2025</a:t>
            </a:fld>
            <a:endParaRPr lang="fr-FR"/>
          </a:p>
        </p:txBody>
      </p:sp>
      <p:sp>
        <p:nvSpPr>
          <p:cNvPr id="6" name="Footer Placeholder 5"/>
          <p:cNvSpPr>
            <a:spLocks noGrp="1"/>
          </p:cNvSpPr>
          <p:nvPr>
            <p:ph type="ftr" sz="quarter" idx="11"/>
          </p:nvPr>
        </p:nvSpPr>
        <p:spPr/>
        <p:txBody>
          <a:bodyPr/>
          <a:lstStyle/>
          <a:p>
            <a:r>
              <a:rPr lang="fr-FR"/>
              <a:t>La semaine des marchés</a:t>
            </a:r>
          </a:p>
        </p:txBody>
      </p:sp>
      <p:sp>
        <p:nvSpPr>
          <p:cNvPr id="7" name="Slide Number Placeholder 6"/>
          <p:cNvSpPr>
            <a:spLocks noGrp="1"/>
          </p:cNvSpPr>
          <p:nvPr>
            <p:ph type="sldNum" sz="quarter" idx="12"/>
          </p:nvPr>
        </p:nvSpPr>
        <p:spPr/>
        <p:txBody>
          <a:bodyPr/>
          <a:lstStyle/>
          <a:p>
            <a:fld id="{E36D6425-F39C-4354-802F-02AE892396EA}" type="slidenum">
              <a:rPr lang="fr-FR" smtClean="0"/>
              <a:t>‹Nr.›</a:t>
            </a:fld>
            <a:endParaRPr lang="fr-FR"/>
          </a:p>
        </p:txBody>
      </p:sp>
    </p:spTree>
    <p:extLst>
      <p:ext uri="{BB962C8B-B14F-4D97-AF65-F5344CB8AC3E}">
        <p14:creationId xmlns:p14="http://schemas.microsoft.com/office/powerpoint/2010/main" val="1506553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720471E-49AC-4C3C-BA76-93377602BE12}" type="datetime1">
              <a:rPr lang="fr-FR" smtClean="0"/>
              <a:t>22/09/2025</a:t>
            </a:fld>
            <a:endParaRPr lang="fr-FR"/>
          </a:p>
        </p:txBody>
      </p:sp>
      <p:sp>
        <p:nvSpPr>
          <p:cNvPr id="6" name="Footer Placeholder 5"/>
          <p:cNvSpPr>
            <a:spLocks noGrp="1"/>
          </p:cNvSpPr>
          <p:nvPr>
            <p:ph type="ftr" sz="quarter" idx="11"/>
          </p:nvPr>
        </p:nvSpPr>
        <p:spPr/>
        <p:txBody>
          <a:bodyPr/>
          <a:lstStyle/>
          <a:p>
            <a:r>
              <a:rPr lang="fr-FR"/>
              <a:t>La semaine des marchés</a:t>
            </a:r>
          </a:p>
        </p:txBody>
      </p:sp>
      <p:sp>
        <p:nvSpPr>
          <p:cNvPr id="7" name="Slide Number Placeholder 6"/>
          <p:cNvSpPr>
            <a:spLocks noGrp="1"/>
          </p:cNvSpPr>
          <p:nvPr>
            <p:ph type="sldNum" sz="quarter" idx="12"/>
          </p:nvPr>
        </p:nvSpPr>
        <p:spPr/>
        <p:txBody>
          <a:bodyPr/>
          <a:lstStyle/>
          <a:p>
            <a:fld id="{E36D6425-F39C-4354-802F-02AE892396EA}" type="slidenum">
              <a:rPr lang="fr-FR" smtClean="0"/>
              <a:t>‹Nr.›</a:t>
            </a:fld>
            <a:endParaRPr lang="fr-FR"/>
          </a:p>
        </p:txBody>
      </p:sp>
    </p:spTree>
    <p:extLst>
      <p:ext uri="{BB962C8B-B14F-4D97-AF65-F5344CB8AC3E}">
        <p14:creationId xmlns:p14="http://schemas.microsoft.com/office/powerpoint/2010/main" val="3622441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6842901E-281A-492F-89DA-3E7841A6D2B0}" type="datetime1">
              <a:rPr lang="fr-FR" smtClean="0"/>
              <a:t>22/09/2025</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fr-FR"/>
              <a:t>La semaine des marchés</a:t>
            </a: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E36D6425-F39C-4354-802F-02AE892396EA}" type="slidenum">
              <a:rPr lang="fr-FR" smtClean="0"/>
              <a:t>‹Nr.›</a:t>
            </a:fld>
            <a:endParaRPr lang="fr-FR"/>
          </a:p>
        </p:txBody>
      </p:sp>
    </p:spTree>
    <p:extLst>
      <p:ext uri="{BB962C8B-B14F-4D97-AF65-F5344CB8AC3E}">
        <p14:creationId xmlns:p14="http://schemas.microsoft.com/office/powerpoint/2010/main" val="17279768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www.oddo-bhf.com/app/uploads/sites/2/2025/09/investmentstrategie-september-2025.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 name="Image 46">
            <a:extLst>
              <a:ext uri="{FF2B5EF4-FFF2-40B4-BE49-F238E27FC236}">
                <a16:creationId xmlns:a16="http://schemas.microsoft.com/office/drawing/2014/main" id="{2BA2CDD0-5907-4ABC-9DEB-82F59358A085}"/>
              </a:ext>
            </a:extLst>
          </p:cNvPr>
          <p:cNvPicPr>
            <a:picLocks noChangeAspect="1"/>
          </p:cNvPicPr>
          <p:nvPr/>
        </p:nvPicPr>
        <p:blipFill rotWithShape="1">
          <a:blip r:embed="rId2">
            <a:extLst>
              <a:ext uri="{28A0092B-C50C-407E-A947-70E740481C1C}">
                <a14:useLocalDpi xmlns:a14="http://schemas.microsoft.com/office/drawing/2010/main" val="0"/>
              </a:ext>
            </a:extLst>
          </a:blip>
          <a:srcRect l="15767" r="4445"/>
          <a:stretch/>
        </p:blipFill>
        <p:spPr>
          <a:xfrm>
            <a:off x="-695" y="899972"/>
            <a:ext cx="6858696" cy="9018554"/>
          </a:xfrm>
          <a:prstGeom prst="rect">
            <a:avLst/>
          </a:prstGeom>
        </p:spPr>
      </p:pic>
      <p:pic>
        <p:nvPicPr>
          <p:cNvPr id="4" name="Image 3">
            <a:extLst>
              <a:ext uri="{FF2B5EF4-FFF2-40B4-BE49-F238E27FC236}">
                <a16:creationId xmlns:a16="http://schemas.microsoft.com/office/drawing/2014/main" id="{678BCF5A-1D8D-46A3-BB6A-C14E5D09B865}"/>
              </a:ext>
            </a:extLst>
          </p:cNvPr>
          <p:cNvPicPr>
            <a:picLocks noChangeAspect="1"/>
          </p:cNvPicPr>
          <p:nvPr/>
        </p:nvPicPr>
        <p:blipFill rotWithShape="1">
          <a:blip r:embed="rId3"/>
          <a:srcRect t="-3" b="1"/>
          <a:stretch/>
        </p:blipFill>
        <p:spPr>
          <a:xfrm>
            <a:off x="-695" y="0"/>
            <a:ext cx="6858695" cy="3858015"/>
          </a:xfrm>
          <a:prstGeom prst="rect">
            <a:avLst/>
          </a:prstGeom>
        </p:spPr>
      </p:pic>
      <p:sp>
        <p:nvSpPr>
          <p:cNvPr id="5" name="Rectangle 4">
            <a:extLst>
              <a:ext uri="{FF2B5EF4-FFF2-40B4-BE49-F238E27FC236}">
                <a16:creationId xmlns:a16="http://schemas.microsoft.com/office/drawing/2014/main" id="{B3B60F07-FF97-4441-983E-3F1A357B8100}"/>
              </a:ext>
            </a:extLst>
          </p:cNvPr>
          <p:cNvSpPr/>
          <p:nvPr/>
        </p:nvSpPr>
        <p:spPr>
          <a:xfrm>
            <a:off x="412197" y="1372766"/>
            <a:ext cx="5874706" cy="799531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6" name="logo ODDO BHF">
            <a:extLst>
              <a:ext uri="{FF2B5EF4-FFF2-40B4-BE49-F238E27FC236}">
                <a16:creationId xmlns:a16="http://schemas.microsoft.com/office/drawing/2014/main" id="{500248FF-B525-4017-999E-5642D74582D5}"/>
              </a:ext>
            </a:extLst>
          </p:cNvPr>
          <p:cNvGrpSpPr>
            <a:grpSpLocks noChangeAspect="1"/>
          </p:cNvGrpSpPr>
          <p:nvPr/>
        </p:nvGrpSpPr>
        <p:grpSpPr>
          <a:xfrm>
            <a:off x="2755725" y="350906"/>
            <a:ext cx="1340286" cy="663108"/>
            <a:chOff x="8116725" y="3291387"/>
            <a:chExt cx="3870960" cy="1915160"/>
          </a:xfrm>
        </p:grpSpPr>
        <p:sp>
          <p:nvSpPr>
            <p:cNvPr id="7" name="object 7">
              <a:extLst>
                <a:ext uri="{FF2B5EF4-FFF2-40B4-BE49-F238E27FC236}">
                  <a16:creationId xmlns:a16="http://schemas.microsoft.com/office/drawing/2014/main" id="{6AE25CFC-A295-4E20-ABC0-08C219FACA82}"/>
                </a:ext>
              </a:extLst>
            </p:cNvPr>
            <p:cNvSpPr/>
            <p:nvPr/>
          </p:nvSpPr>
          <p:spPr>
            <a:xfrm>
              <a:off x="9559252" y="3291388"/>
              <a:ext cx="981075" cy="1013460"/>
            </a:xfrm>
            <a:custGeom>
              <a:avLst/>
              <a:gdLst/>
              <a:ahLst/>
              <a:cxnLst/>
              <a:rect l="l" t="t" r="r" b="b"/>
              <a:pathLst>
                <a:path w="981075" h="1013460">
                  <a:moveTo>
                    <a:pt x="548792" y="741299"/>
                  </a:moveTo>
                  <a:lnTo>
                    <a:pt x="545846" y="694016"/>
                  </a:lnTo>
                  <a:lnTo>
                    <a:pt x="537235" y="648474"/>
                  </a:lnTo>
                  <a:lnTo>
                    <a:pt x="523341" y="605015"/>
                  </a:lnTo>
                  <a:lnTo>
                    <a:pt x="504494" y="564007"/>
                  </a:lnTo>
                  <a:lnTo>
                    <a:pt x="481076" y="525805"/>
                  </a:lnTo>
                  <a:lnTo>
                    <a:pt x="453415" y="490753"/>
                  </a:lnTo>
                  <a:lnTo>
                    <a:pt x="421894" y="459219"/>
                  </a:lnTo>
                  <a:lnTo>
                    <a:pt x="386842" y="431571"/>
                  </a:lnTo>
                  <a:lnTo>
                    <a:pt x="348640" y="408139"/>
                  </a:lnTo>
                  <a:lnTo>
                    <a:pt x="307632" y="389293"/>
                  </a:lnTo>
                  <a:lnTo>
                    <a:pt x="264185" y="375399"/>
                  </a:lnTo>
                  <a:lnTo>
                    <a:pt x="218643" y="366788"/>
                  </a:lnTo>
                  <a:lnTo>
                    <a:pt x="171361" y="363842"/>
                  </a:lnTo>
                  <a:lnTo>
                    <a:pt x="125882" y="366585"/>
                  </a:lnTo>
                  <a:lnTo>
                    <a:pt x="82003" y="374586"/>
                  </a:lnTo>
                  <a:lnTo>
                    <a:pt x="40030" y="387502"/>
                  </a:lnTo>
                  <a:lnTo>
                    <a:pt x="292" y="405015"/>
                  </a:lnTo>
                  <a:lnTo>
                    <a:pt x="4381" y="462305"/>
                  </a:lnTo>
                  <a:lnTo>
                    <a:pt x="14389" y="517486"/>
                  </a:lnTo>
                  <a:lnTo>
                    <a:pt x="29692" y="570484"/>
                  </a:lnTo>
                  <a:lnTo>
                    <a:pt x="49695" y="621182"/>
                  </a:lnTo>
                  <a:lnTo>
                    <a:pt x="73774" y="669480"/>
                  </a:lnTo>
                  <a:lnTo>
                    <a:pt x="101307" y="715276"/>
                  </a:lnTo>
                  <a:lnTo>
                    <a:pt x="131711" y="758469"/>
                  </a:lnTo>
                  <a:lnTo>
                    <a:pt x="164350" y="798957"/>
                  </a:lnTo>
                  <a:lnTo>
                    <a:pt x="198628" y="836637"/>
                  </a:lnTo>
                  <a:lnTo>
                    <a:pt x="233921" y="871410"/>
                  </a:lnTo>
                  <a:lnTo>
                    <a:pt x="269608" y="903160"/>
                  </a:lnTo>
                  <a:lnTo>
                    <a:pt x="305104" y="931811"/>
                  </a:lnTo>
                  <a:lnTo>
                    <a:pt x="339788" y="957224"/>
                  </a:lnTo>
                  <a:lnTo>
                    <a:pt x="373037" y="979335"/>
                  </a:lnTo>
                  <a:lnTo>
                    <a:pt x="432790" y="1013180"/>
                  </a:lnTo>
                  <a:lnTo>
                    <a:pt x="466178" y="976591"/>
                  </a:lnTo>
                  <a:lnTo>
                    <a:pt x="494601" y="935863"/>
                  </a:lnTo>
                  <a:lnTo>
                    <a:pt x="517563" y="891476"/>
                  </a:lnTo>
                  <a:lnTo>
                    <a:pt x="534581" y="843940"/>
                  </a:lnTo>
                  <a:lnTo>
                    <a:pt x="545147" y="793711"/>
                  </a:lnTo>
                  <a:lnTo>
                    <a:pt x="548792" y="741299"/>
                  </a:lnTo>
                  <a:close/>
                </a:path>
                <a:path w="981075" h="1013460">
                  <a:moveTo>
                    <a:pt x="936028" y="611339"/>
                  </a:moveTo>
                  <a:lnTo>
                    <a:pt x="926325" y="563473"/>
                  </a:lnTo>
                  <a:lnTo>
                    <a:pt x="913726" y="516724"/>
                  </a:lnTo>
                  <a:lnTo>
                    <a:pt x="898347" y="471182"/>
                  </a:lnTo>
                  <a:lnTo>
                    <a:pt x="880262" y="426935"/>
                  </a:lnTo>
                  <a:lnTo>
                    <a:pt x="859574" y="384098"/>
                  </a:lnTo>
                  <a:lnTo>
                    <a:pt x="836396" y="342760"/>
                  </a:lnTo>
                  <a:lnTo>
                    <a:pt x="810818" y="303022"/>
                  </a:lnTo>
                  <a:lnTo>
                    <a:pt x="782929" y="264985"/>
                  </a:lnTo>
                  <a:lnTo>
                    <a:pt x="752843" y="228752"/>
                  </a:lnTo>
                  <a:lnTo>
                    <a:pt x="720661" y="194411"/>
                  </a:lnTo>
                  <a:lnTo>
                    <a:pt x="686473" y="162077"/>
                  </a:lnTo>
                  <a:lnTo>
                    <a:pt x="650367" y="131838"/>
                  </a:lnTo>
                  <a:lnTo>
                    <a:pt x="612457" y="103797"/>
                  </a:lnTo>
                  <a:lnTo>
                    <a:pt x="572846" y="78054"/>
                  </a:lnTo>
                  <a:lnTo>
                    <a:pt x="531622" y="54698"/>
                  </a:lnTo>
                  <a:lnTo>
                    <a:pt x="488886" y="33845"/>
                  </a:lnTo>
                  <a:lnTo>
                    <a:pt x="444728" y="15570"/>
                  </a:lnTo>
                  <a:lnTo>
                    <a:pt x="399262" y="0"/>
                  </a:lnTo>
                  <a:lnTo>
                    <a:pt x="0" y="0"/>
                  </a:lnTo>
                  <a:lnTo>
                    <a:pt x="0" y="290944"/>
                  </a:lnTo>
                  <a:lnTo>
                    <a:pt x="40779" y="277431"/>
                  </a:lnTo>
                  <a:lnTo>
                    <a:pt x="83045" y="267525"/>
                  </a:lnTo>
                  <a:lnTo>
                    <a:pt x="126631" y="261429"/>
                  </a:lnTo>
                  <a:lnTo>
                    <a:pt x="171373" y="259359"/>
                  </a:lnTo>
                  <a:lnTo>
                    <a:pt x="220573" y="261848"/>
                  </a:lnTo>
                  <a:lnTo>
                    <a:pt x="268363" y="269163"/>
                  </a:lnTo>
                  <a:lnTo>
                    <a:pt x="314515" y="281063"/>
                  </a:lnTo>
                  <a:lnTo>
                    <a:pt x="358762" y="297294"/>
                  </a:lnTo>
                  <a:lnTo>
                    <a:pt x="400875" y="317614"/>
                  </a:lnTo>
                  <a:lnTo>
                    <a:pt x="440613" y="341782"/>
                  </a:lnTo>
                  <a:lnTo>
                    <a:pt x="477710" y="369544"/>
                  </a:lnTo>
                  <a:lnTo>
                    <a:pt x="511949" y="400672"/>
                  </a:lnTo>
                  <a:lnTo>
                    <a:pt x="543077" y="434911"/>
                  </a:lnTo>
                  <a:lnTo>
                    <a:pt x="570839" y="472020"/>
                  </a:lnTo>
                  <a:lnTo>
                    <a:pt x="595007" y="511759"/>
                  </a:lnTo>
                  <a:lnTo>
                    <a:pt x="615327" y="553885"/>
                  </a:lnTo>
                  <a:lnTo>
                    <a:pt x="631545" y="598144"/>
                  </a:lnTo>
                  <a:lnTo>
                    <a:pt x="643445" y="644296"/>
                  </a:lnTo>
                  <a:lnTo>
                    <a:pt x="650760" y="692099"/>
                  </a:lnTo>
                  <a:lnTo>
                    <a:pt x="653249" y="741299"/>
                  </a:lnTo>
                  <a:lnTo>
                    <a:pt x="650113" y="796417"/>
                  </a:lnTo>
                  <a:lnTo>
                    <a:pt x="640930" y="849731"/>
                  </a:lnTo>
                  <a:lnTo>
                    <a:pt x="626046" y="900874"/>
                  </a:lnTo>
                  <a:lnTo>
                    <a:pt x="605840" y="949540"/>
                  </a:lnTo>
                  <a:lnTo>
                    <a:pt x="580631" y="995362"/>
                  </a:lnTo>
                  <a:lnTo>
                    <a:pt x="615454" y="974102"/>
                  </a:lnTo>
                  <a:lnTo>
                    <a:pt x="652665" y="948740"/>
                  </a:lnTo>
                  <a:lnTo>
                    <a:pt x="691413" y="919391"/>
                  </a:lnTo>
                  <a:lnTo>
                    <a:pt x="730872" y="886180"/>
                  </a:lnTo>
                  <a:lnTo>
                    <a:pt x="770229" y="849210"/>
                  </a:lnTo>
                  <a:lnTo>
                    <a:pt x="808621" y="808609"/>
                  </a:lnTo>
                  <a:lnTo>
                    <a:pt x="838174" y="773442"/>
                  </a:lnTo>
                  <a:lnTo>
                    <a:pt x="866127" y="736053"/>
                  </a:lnTo>
                  <a:lnTo>
                    <a:pt x="892022" y="696531"/>
                  </a:lnTo>
                  <a:lnTo>
                    <a:pt x="915466" y="654939"/>
                  </a:lnTo>
                  <a:lnTo>
                    <a:pt x="936028" y="611339"/>
                  </a:lnTo>
                  <a:close/>
                </a:path>
                <a:path w="981075" h="1013460">
                  <a:moveTo>
                    <a:pt x="981075" y="12"/>
                  </a:moveTo>
                  <a:lnTo>
                    <a:pt x="645198" y="12"/>
                  </a:lnTo>
                  <a:lnTo>
                    <a:pt x="684822" y="26962"/>
                  </a:lnTo>
                  <a:lnTo>
                    <a:pt x="722871" y="55968"/>
                  </a:lnTo>
                  <a:lnTo>
                    <a:pt x="759256" y="86956"/>
                  </a:lnTo>
                  <a:lnTo>
                    <a:pt x="793915" y="119849"/>
                  </a:lnTo>
                  <a:lnTo>
                    <a:pt x="826744" y="154546"/>
                  </a:lnTo>
                  <a:lnTo>
                    <a:pt x="857681" y="190982"/>
                  </a:lnTo>
                  <a:lnTo>
                    <a:pt x="886650" y="229082"/>
                  </a:lnTo>
                  <a:lnTo>
                    <a:pt x="913549" y="268744"/>
                  </a:lnTo>
                  <a:lnTo>
                    <a:pt x="938301" y="309905"/>
                  </a:lnTo>
                  <a:lnTo>
                    <a:pt x="960843" y="352475"/>
                  </a:lnTo>
                  <a:lnTo>
                    <a:pt x="981075" y="396392"/>
                  </a:lnTo>
                  <a:lnTo>
                    <a:pt x="981075" y="12"/>
                  </a:lnTo>
                  <a:close/>
                </a:path>
              </a:pathLst>
            </a:custGeom>
            <a:solidFill>
              <a:srgbClr val="EA4334"/>
            </a:solidFill>
          </p:spPr>
          <p:txBody>
            <a:bodyPr wrap="square" lIns="0" tIns="0" rIns="0" bIns="0" rtlCol="0"/>
            <a:lstStyle/>
            <a:p>
              <a:endParaRPr/>
            </a:p>
          </p:txBody>
        </p:sp>
        <p:sp>
          <p:nvSpPr>
            <p:cNvPr id="8" name="object 8">
              <a:extLst>
                <a:ext uri="{FF2B5EF4-FFF2-40B4-BE49-F238E27FC236}">
                  <a16:creationId xmlns:a16="http://schemas.microsoft.com/office/drawing/2014/main" id="{02A2B142-C48F-46F0-B79D-A902D0258549}"/>
                </a:ext>
              </a:extLst>
            </p:cNvPr>
            <p:cNvSpPr/>
            <p:nvPr/>
          </p:nvSpPr>
          <p:spPr>
            <a:xfrm>
              <a:off x="8116722" y="4730718"/>
              <a:ext cx="3870960" cy="475615"/>
            </a:xfrm>
            <a:custGeom>
              <a:avLst/>
              <a:gdLst/>
              <a:ahLst/>
              <a:cxnLst/>
              <a:rect l="l" t="t" r="r" b="b"/>
              <a:pathLst>
                <a:path w="3870959" h="475614">
                  <a:moveTo>
                    <a:pt x="467499" y="238887"/>
                  </a:moveTo>
                  <a:lnTo>
                    <a:pt x="462254" y="181254"/>
                  </a:lnTo>
                  <a:lnTo>
                    <a:pt x="447433" y="131953"/>
                  </a:lnTo>
                  <a:lnTo>
                    <a:pt x="424446" y="90792"/>
                  </a:lnTo>
                  <a:lnTo>
                    <a:pt x="394639" y="57569"/>
                  </a:lnTo>
                  <a:lnTo>
                    <a:pt x="386854" y="51943"/>
                  </a:lnTo>
                  <a:lnTo>
                    <a:pt x="386854" y="240182"/>
                  </a:lnTo>
                  <a:lnTo>
                    <a:pt x="383349" y="278777"/>
                  </a:lnTo>
                  <a:lnTo>
                    <a:pt x="372249" y="315810"/>
                  </a:lnTo>
                  <a:lnTo>
                    <a:pt x="352628" y="348869"/>
                  </a:lnTo>
                  <a:lnTo>
                    <a:pt x="323608" y="375488"/>
                  </a:lnTo>
                  <a:lnTo>
                    <a:pt x="284264" y="393255"/>
                  </a:lnTo>
                  <a:lnTo>
                    <a:pt x="233718" y="399719"/>
                  </a:lnTo>
                  <a:lnTo>
                    <a:pt x="175666" y="390182"/>
                  </a:lnTo>
                  <a:lnTo>
                    <a:pt x="132727" y="364731"/>
                  </a:lnTo>
                  <a:lnTo>
                    <a:pt x="103517" y="328104"/>
                  </a:lnTo>
                  <a:lnTo>
                    <a:pt x="86614" y="285000"/>
                  </a:lnTo>
                  <a:lnTo>
                    <a:pt x="80581" y="240182"/>
                  </a:lnTo>
                  <a:lnTo>
                    <a:pt x="85407" y="192532"/>
                  </a:lnTo>
                  <a:lnTo>
                    <a:pt x="99441" y="152006"/>
                  </a:lnTo>
                  <a:lnTo>
                    <a:pt x="122059" y="119291"/>
                  </a:lnTo>
                  <a:lnTo>
                    <a:pt x="152590" y="95072"/>
                  </a:lnTo>
                  <a:lnTo>
                    <a:pt x="190423" y="80035"/>
                  </a:lnTo>
                  <a:lnTo>
                    <a:pt x="234886" y="74879"/>
                  </a:lnTo>
                  <a:lnTo>
                    <a:pt x="270497" y="79209"/>
                  </a:lnTo>
                  <a:lnTo>
                    <a:pt x="337172" y="112966"/>
                  </a:lnTo>
                  <a:lnTo>
                    <a:pt x="363042" y="144233"/>
                  </a:lnTo>
                  <a:lnTo>
                    <a:pt x="380466" y="186334"/>
                  </a:lnTo>
                  <a:lnTo>
                    <a:pt x="386854" y="240182"/>
                  </a:lnTo>
                  <a:lnTo>
                    <a:pt x="386854" y="51943"/>
                  </a:lnTo>
                  <a:lnTo>
                    <a:pt x="359410" y="32080"/>
                  </a:lnTo>
                  <a:lnTo>
                    <a:pt x="320141" y="14122"/>
                  </a:lnTo>
                  <a:lnTo>
                    <a:pt x="278206" y="3492"/>
                  </a:lnTo>
                  <a:lnTo>
                    <a:pt x="234988" y="0"/>
                  </a:lnTo>
                  <a:lnTo>
                    <a:pt x="185788" y="4597"/>
                  </a:lnTo>
                  <a:lnTo>
                    <a:pt x="140817" y="17907"/>
                  </a:lnTo>
                  <a:lnTo>
                    <a:pt x="100787" y="39192"/>
                  </a:lnTo>
                  <a:lnTo>
                    <a:pt x="66408" y="67716"/>
                  </a:lnTo>
                  <a:lnTo>
                    <a:pt x="38417" y="102755"/>
                  </a:lnTo>
                  <a:lnTo>
                    <a:pt x="17526" y="143560"/>
                  </a:lnTo>
                  <a:lnTo>
                    <a:pt x="4457" y="189407"/>
                  </a:lnTo>
                  <a:lnTo>
                    <a:pt x="12" y="238887"/>
                  </a:lnTo>
                  <a:lnTo>
                    <a:pt x="0" y="240182"/>
                  </a:lnTo>
                  <a:lnTo>
                    <a:pt x="3365" y="283362"/>
                  </a:lnTo>
                  <a:lnTo>
                    <a:pt x="13766" y="325869"/>
                  </a:lnTo>
                  <a:lnTo>
                    <a:pt x="31330" y="365671"/>
                  </a:lnTo>
                  <a:lnTo>
                    <a:pt x="56273" y="401383"/>
                  </a:lnTo>
                  <a:lnTo>
                    <a:pt x="88785" y="431596"/>
                  </a:lnTo>
                  <a:lnTo>
                    <a:pt x="129070" y="454914"/>
                  </a:lnTo>
                  <a:lnTo>
                    <a:pt x="177317" y="469925"/>
                  </a:lnTo>
                  <a:lnTo>
                    <a:pt x="233718" y="475246"/>
                  </a:lnTo>
                  <a:lnTo>
                    <a:pt x="290131" y="469912"/>
                  </a:lnTo>
                  <a:lnTo>
                    <a:pt x="338378" y="454850"/>
                  </a:lnTo>
                  <a:lnTo>
                    <a:pt x="378650" y="431482"/>
                  </a:lnTo>
                  <a:lnTo>
                    <a:pt x="411162" y="401180"/>
                  </a:lnTo>
                  <a:lnTo>
                    <a:pt x="436105" y="365366"/>
                  </a:lnTo>
                  <a:lnTo>
                    <a:pt x="453669" y="325450"/>
                  </a:lnTo>
                  <a:lnTo>
                    <a:pt x="464070" y="282829"/>
                  </a:lnTo>
                  <a:lnTo>
                    <a:pt x="467499" y="238887"/>
                  </a:lnTo>
                  <a:close/>
                </a:path>
                <a:path w="3870959" h="475614">
                  <a:moveTo>
                    <a:pt x="1016317" y="233070"/>
                  </a:moveTo>
                  <a:lnTo>
                    <a:pt x="1012304" y="191287"/>
                  </a:lnTo>
                  <a:lnTo>
                    <a:pt x="1001572" y="150749"/>
                  </a:lnTo>
                  <a:lnTo>
                    <a:pt x="983970" y="112788"/>
                  </a:lnTo>
                  <a:lnTo>
                    <a:pt x="964869" y="86398"/>
                  </a:lnTo>
                  <a:lnTo>
                    <a:pt x="959332" y="78740"/>
                  </a:lnTo>
                  <a:lnTo>
                    <a:pt x="935697" y="57378"/>
                  </a:lnTo>
                  <a:lnTo>
                    <a:pt x="935697" y="232625"/>
                  </a:lnTo>
                  <a:lnTo>
                    <a:pt x="933589" y="265239"/>
                  </a:lnTo>
                  <a:lnTo>
                    <a:pt x="912876" y="322961"/>
                  </a:lnTo>
                  <a:lnTo>
                    <a:pt x="873315" y="363893"/>
                  </a:lnTo>
                  <a:lnTo>
                    <a:pt x="819238" y="384340"/>
                  </a:lnTo>
                  <a:lnTo>
                    <a:pt x="787019" y="386918"/>
                  </a:lnTo>
                  <a:lnTo>
                    <a:pt x="693369" y="386918"/>
                  </a:lnTo>
                  <a:lnTo>
                    <a:pt x="693369" y="86398"/>
                  </a:lnTo>
                  <a:lnTo>
                    <a:pt x="787019" y="86398"/>
                  </a:lnTo>
                  <a:lnTo>
                    <a:pt x="827887" y="91249"/>
                  </a:lnTo>
                  <a:lnTo>
                    <a:pt x="867435" y="106781"/>
                  </a:lnTo>
                  <a:lnTo>
                    <a:pt x="901407" y="134531"/>
                  </a:lnTo>
                  <a:lnTo>
                    <a:pt x="925576" y="175971"/>
                  </a:lnTo>
                  <a:lnTo>
                    <a:pt x="935697" y="232625"/>
                  </a:lnTo>
                  <a:lnTo>
                    <a:pt x="935697" y="57378"/>
                  </a:lnTo>
                  <a:lnTo>
                    <a:pt x="927481" y="49936"/>
                  </a:lnTo>
                  <a:lnTo>
                    <a:pt x="888263" y="27698"/>
                  </a:lnTo>
                  <a:lnTo>
                    <a:pt x="841489" y="13385"/>
                  </a:lnTo>
                  <a:lnTo>
                    <a:pt x="787019" y="8318"/>
                  </a:lnTo>
                  <a:lnTo>
                    <a:pt x="612736" y="8318"/>
                  </a:lnTo>
                  <a:lnTo>
                    <a:pt x="612736" y="465645"/>
                  </a:lnTo>
                  <a:lnTo>
                    <a:pt x="787019" y="465645"/>
                  </a:lnTo>
                  <a:lnTo>
                    <a:pt x="836142" y="461594"/>
                  </a:lnTo>
                  <a:lnTo>
                    <a:pt x="880656" y="449567"/>
                  </a:lnTo>
                  <a:lnTo>
                    <a:pt x="919975" y="429806"/>
                  </a:lnTo>
                  <a:lnTo>
                    <a:pt x="953516" y="402526"/>
                  </a:lnTo>
                  <a:lnTo>
                    <a:pt x="965746" y="386918"/>
                  </a:lnTo>
                  <a:lnTo>
                    <a:pt x="980795" y="367715"/>
                  </a:lnTo>
                  <a:lnTo>
                    <a:pt x="1000721" y="326872"/>
                  </a:lnTo>
                  <a:lnTo>
                    <a:pt x="1012748" y="281495"/>
                  </a:lnTo>
                  <a:lnTo>
                    <a:pt x="1016317" y="233070"/>
                  </a:lnTo>
                  <a:close/>
                </a:path>
                <a:path w="3870959" h="475614">
                  <a:moveTo>
                    <a:pt x="1565770" y="233070"/>
                  </a:moveTo>
                  <a:lnTo>
                    <a:pt x="1561757" y="191287"/>
                  </a:lnTo>
                  <a:lnTo>
                    <a:pt x="1551038" y="150761"/>
                  </a:lnTo>
                  <a:lnTo>
                    <a:pt x="1533436" y="112801"/>
                  </a:lnTo>
                  <a:lnTo>
                    <a:pt x="1508798" y="78740"/>
                  </a:lnTo>
                  <a:lnTo>
                    <a:pt x="1485150" y="57353"/>
                  </a:lnTo>
                  <a:lnTo>
                    <a:pt x="1485150" y="232625"/>
                  </a:lnTo>
                  <a:lnTo>
                    <a:pt x="1483042" y="265239"/>
                  </a:lnTo>
                  <a:lnTo>
                    <a:pt x="1462341" y="322961"/>
                  </a:lnTo>
                  <a:lnTo>
                    <a:pt x="1422806" y="363893"/>
                  </a:lnTo>
                  <a:lnTo>
                    <a:pt x="1368717" y="384352"/>
                  </a:lnTo>
                  <a:lnTo>
                    <a:pt x="1336484" y="386918"/>
                  </a:lnTo>
                  <a:lnTo>
                    <a:pt x="1242847" y="386918"/>
                  </a:lnTo>
                  <a:lnTo>
                    <a:pt x="1242847" y="86398"/>
                  </a:lnTo>
                  <a:lnTo>
                    <a:pt x="1336484" y="86398"/>
                  </a:lnTo>
                  <a:lnTo>
                    <a:pt x="1377353" y="91249"/>
                  </a:lnTo>
                  <a:lnTo>
                    <a:pt x="1416900" y="106781"/>
                  </a:lnTo>
                  <a:lnTo>
                    <a:pt x="1450886" y="134531"/>
                  </a:lnTo>
                  <a:lnTo>
                    <a:pt x="1475054" y="175971"/>
                  </a:lnTo>
                  <a:lnTo>
                    <a:pt x="1485150" y="232625"/>
                  </a:lnTo>
                  <a:lnTo>
                    <a:pt x="1485150" y="57353"/>
                  </a:lnTo>
                  <a:lnTo>
                    <a:pt x="1476959" y="49936"/>
                  </a:lnTo>
                  <a:lnTo>
                    <a:pt x="1437741" y="27711"/>
                  </a:lnTo>
                  <a:lnTo>
                    <a:pt x="1390967" y="13385"/>
                  </a:lnTo>
                  <a:lnTo>
                    <a:pt x="1336484" y="8318"/>
                  </a:lnTo>
                  <a:lnTo>
                    <a:pt x="1162189" y="8318"/>
                  </a:lnTo>
                  <a:lnTo>
                    <a:pt x="1162189" y="465632"/>
                  </a:lnTo>
                  <a:lnTo>
                    <a:pt x="1336484" y="465632"/>
                  </a:lnTo>
                  <a:lnTo>
                    <a:pt x="1385620" y="461581"/>
                  </a:lnTo>
                  <a:lnTo>
                    <a:pt x="1430134" y="449567"/>
                  </a:lnTo>
                  <a:lnTo>
                    <a:pt x="1469453" y="429806"/>
                  </a:lnTo>
                  <a:lnTo>
                    <a:pt x="1502968" y="402526"/>
                  </a:lnTo>
                  <a:lnTo>
                    <a:pt x="1515198" y="386918"/>
                  </a:lnTo>
                  <a:lnTo>
                    <a:pt x="1530261" y="367703"/>
                  </a:lnTo>
                  <a:lnTo>
                    <a:pt x="1550187" y="326859"/>
                  </a:lnTo>
                  <a:lnTo>
                    <a:pt x="1562214" y="281495"/>
                  </a:lnTo>
                  <a:lnTo>
                    <a:pt x="1565770" y="233070"/>
                  </a:lnTo>
                  <a:close/>
                </a:path>
                <a:path w="3870959" h="475614">
                  <a:moveTo>
                    <a:pt x="2151735" y="238887"/>
                  </a:moveTo>
                  <a:lnTo>
                    <a:pt x="2146490" y="181254"/>
                  </a:lnTo>
                  <a:lnTo>
                    <a:pt x="2131682" y="131953"/>
                  </a:lnTo>
                  <a:lnTo>
                    <a:pt x="2108682" y="90792"/>
                  </a:lnTo>
                  <a:lnTo>
                    <a:pt x="2078875" y="57569"/>
                  </a:lnTo>
                  <a:lnTo>
                    <a:pt x="2071077" y="51930"/>
                  </a:lnTo>
                  <a:lnTo>
                    <a:pt x="2071077" y="240182"/>
                  </a:lnTo>
                  <a:lnTo>
                    <a:pt x="2067572" y="278777"/>
                  </a:lnTo>
                  <a:lnTo>
                    <a:pt x="2056472" y="315810"/>
                  </a:lnTo>
                  <a:lnTo>
                    <a:pt x="2036851" y="348869"/>
                  </a:lnTo>
                  <a:lnTo>
                    <a:pt x="2007831" y="375488"/>
                  </a:lnTo>
                  <a:lnTo>
                    <a:pt x="1968500" y="393255"/>
                  </a:lnTo>
                  <a:lnTo>
                    <a:pt x="1917954" y="399719"/>
                  </a:lnTo>
                  <a:lnTo>
                    <a:pt x="1859889" y="390182"/>
                  </a:lnTo>
                  <a:lnTo>
                    <a:pt x="1816963" y="364731"/>
                  </a:lnTo>
                  <a:lnTo>
                    <a:pt x="1787753" y="328104"/>
                  </a:lnTo>
                  <a:lnTo>
                    <a:pt x="1770849" y="285000"/>
                  </a:lnTo>
                  <a:lnTo>
                    <a:pt x="1764817" y="240182"/>
                  </a:lnTo>
                  <a:lnTo>
                    <a:pt x="1769643" y="192532"/>
                  </a:lnTo>
                  <a:lnTo>
                    <a:pt x="1783689" y="152006"/>
                  </a:lnTo>
                  <a:lnTo>
                    <a:pt x="1806295" y="119291"/>
                  </a:lnTo>
                  <a:lnTo>
                    <a:pt x="1836839" y="95072"/>
                  </a:lnTo>
                  <a:lnTo>
                    <a:pt x="1874672" y="80035"/>
                  </a:lnTo>
                  <a:lnTo>
                    <a:pt x="1919147" y="74879"/>
                  </a:lnTo>
                  <a:lnTo>
                    <a:pt x="1954733" y="79209"/>
                  </a:lnTo>
                  <a:lnTo>
                    <a:pt x="2021395" y="112966"/>
                  </a:lnTo>
                  <a:lnTo>
                    <a:pt x="2047265" y="144233"/>
                  </a:lnTo>
                  <a:lnTo>
                    <a:pt x="2064689" y="186334"/>
                  </a:lnTo>
                  <a:lnTo>
                    <a:pt x="2071077" y="240182"/>
                  </a:lnTo>
                  <a:lnTo>
                    <a:pt x="2071077" y="51930"/>
                  </a:lnTo>
                  <a:lnTo>
                    <a:pt x="2043645" y="32080"/>
                  </a:lnTo>
                  <a:lnTo>
                    <a:pt x="2004377" y="14122"/>
                  </a:lnTo>
                  <a:lnTo>
                    <a:pt x="1962442" y="3492"/>
                  </a:lnTo>
                  <a:lnTo>
                    <a:pt x="1919224" y="0"/>
                  </a:lnTo>
                  <a:lnTo>
                    <a:pt x="1870024" y="4597"/>
                  </a:lnTo>
                  <a:lnTo>
                    <a:pt x="1825040" y="17907"/>
                  </a:lnTo>
                  <a:lnTo>
                    <a:pt x="1784997" y="39192"/>
                  </a:lnTo>
                  <a:lnTo>
                    <a:pt x="1750631" y="67716"/>
                  </a:lnTo>
                  <a:lnTo>
                    <a:pt x="1722640" y="102755"/>
                  </a:lnTo>
                  <a:lnTo>
                    <a:pt x="1701761" y="143560"/>
                  </a:lnTo>
                  <a:lnTo>
                    <a:pt x="1688693" y="189407"/>
                  </a:lnTo>
                  <a:lnTo>
                    <a:pt x="1684248" y="238887"/>
                  </a:lnTo>
                  <a:lnTo>
                    <a:pt x="1684235" y="240182"/>
                  </a:lnTo>
                  <a:lnTo>
                    <a:pt x="1687601" y="283362"/>
                  </a:lnTo>
                  <a:lnTo>
                    <a:pt x="1698002" y="325869"/>
                  </a:lnTo>
                  <a:lnTo>
                    <a:pt x="1715579" y="365671"/>
                  </a:lnTo>
                  <a:lnTo>
                    <a:pt x="1740522" y="401383"/>
                  </a:lnTo>
                  <a:lnTo>
                    <a:pt x="1773021" y="431596"/>
                  </a:lnTo>
                  <a:lnTo>
                    <a:pt x="1813306" y="454914"/>
                  </a:lnTo>
                  <a:lnTo>
                    <a:pt x="1861553" y="469925"/>
                  </a:lnTo>
                  <a:lnTo>
                    <a:pt x="1917954" y="475246"/>
                  </a:lnTo>
                  <a:lnTo>
                    <a:pt x="1974367" y="469912"/>
                  </a:lnTo>
                  <a:lnTo>
                    <a:pt x="2022614" y="454850"/>
                  </a:lnTo>
                  <a:lnTo>
                    <a:pt x="2062886" y="431482"/>
                  </a:lnTo>
                  <a:lnTo>
                    <a:pt x="2095398" y="401180"/>
                  </a:lnTo>
                  <a:lnTo>
                    <a:pt x="2120341" y="365366"/>
                  </a:lnTo>
                  <a:lnTo>
                    <a:pt x="2137918" y="325450"/>
                  </a:lnTo>
                  <a:lnTo>
                    <a:pt x="2148306" y="282829"/>
                  </a:lnTo>
                  <a:lnTo>
                    <a:pt x="2151735" y="238887"/>
                  </a:lnTo>
                  <a:close/>
                </a:path>
                <a:path w="3870959" h="475614">
                  <a:moveTo>
                    <a:pt x="2836341" y="332905"/>
                  </a:moveTo>
                  <a:lnTo>
                    <a:pt x="2832646" y="306730"/>
                  </a:lnTo>
                  <a:lnTo>
                    <a:pt x="2820822" y="277368"/>
                  </a:lnTo>
                  <a:lnTo>
                    <a:pt x="2813177" y="267398"/>
                  </a:lnTo>
                  <a:lnTo>
                    <a:pt x="2799753" y="249885"/>
                  </a:lnTo>
                  <a:lnTo>
                    <a:pt x="2768320" y="229336"/>
                  </a:lnTo>
                  <a:lnTo>
                    <a:pt x="2791485" y="213474"/>
                  </a:lnTo>
                  <a:lnTo>
                    <a:pt x="2807906" y="193789"/>
                  </a:lnTo>
                  <a:lnTo>
                    <a:pt x="2808401" y="193192"/>
                  </a:lnTo>
                  <a:lnTo>
                    <a:pt x="2818765" y="168910"/>
                  </a:lnTo>
                  <a:lnTo>
                    <a:pt x="2822283" y="141058"/>
                  </a:lnTo>
                  <a:lnTo>
                    <a:pt x="2815386" y="95338"/>
                  </a:lnTo>
                  <a:lnTo>
                    <a:pt x="2808452" y="82562"/>
                  </a:lnTo>
                  <a:lnTo>
                    <a:pt x="2795333" y="58432"/>
                  </a:lnTo>
                  <a:lnTo>
                    <a:pt x="2763012" y="31102"/>
                  </a:lnTo>
                  <a:lnTo>
                    <a:pt x="2755061" y="28016"/>
                  </a:lnTo>
                  <a:lnTo>
                    <a:pt x="2755061" y="332282"/>
                  </a:lnTo>
                  <a:lnTo>
                    <a:pt x="2743136" y="364185"/>
                  </a:lnTo>
                  <a:lnTo>
                    <a:pt x="2715793" y="381304"/>
                  </a:lnTo>
                  <a:lnTo>
                    <a:pt x="2685618" y="388200"/>
                  </a:lnTo>
                  <a:lnTo>
                    <a:pt x="2665260" y="389483"/>
                  </a:lnTo>
                  <a:lnTo>
                    <a:pt x="2535783" y="389483"/>
                  </a:lnTo>
                  <a:lnTo>
                    <a:pt x="2535783" y="267398"/>
                  </a:lnTo>
                  <a:lnTo>
                    <a:pt x="2665907" y="267398"/>
                  </a:lnTo>
                  <a:lnTo>
                    <a:pt x="2694381" y="270878"/>
                  </a:lnTo>
                  <a:lnTo>
                    <a:pt x="2723413" y="282105"/>
                  </a:lnTo>
                  <a:lnTo>
                    <a:pt x="2745981" y="302196"/>
                  </a:lnTo>
                  <a:lnTo>
                    <a:pt x="2755061" y="332282"/>
                  </a:lnTo>
                  <a:lnTo>
                    <a:pt x="2755061" y="28016"/>
                  </a:lnTo>
                  <a:lnTo>
                    <a:pt x="2741638" y="22809"/>
                  </a:lnTo>
                  <a:lnTo>
                    <a:pt x="2741638" y="142328"/>
                  </a:lnTo>
                  <a:lnTo>
                    <a:pt x="2734665" y="168313"/>
                  </a:lnTo>
                  <a:lnTo>
                    <a:pt x="2716733" y="184010"/>
                  </a:lnTo>
                  <a:lnTo>
                    <a:pt x="2692311" y="191719"/>
                  </a:lnTo>
                  <a:lnTo>
                    <a:pt x="2665907" y="193789"/>
                  </a:lnTo>
                  <a:lnTo>
                    <a:pt x="2535783" y="193789"/>
                  </a:lnTo>
                  <a:lnTo>
                    <a:pt x="2535783" y="82562"/>
                  </a:lnTo>
                  <a:lnTo>
                    <a:pt x="2665260" y="82562"/>
                  </a:lnTo>
                  <a:lnTo>
                    <a:pt x="2698356" y="87718"/>
                  </a:lnTo>
                  <a:lnTo>
                    <a:pt x="2722257" y="101307"/>
                  </a:lnTo>
                  <a:lnTo>
                    <a:pt x="2736761" y="120459"/>
                  </a:lnTo>
                  <a:lnTo>
                    <a:pt x="2741638" y="142328"/>
                  </a:lnTo>
                  <a:lnTo>
                    <a:pt x="2741638" y="22809"/>
                  </a:lnTo>
                  <a:lnTo>
                    <a:pt x="2719349" y="14147"/>
                  </a:lnTo>
                  <a:lnTo>
                    <a:pt x="2665260" y="8318"/>
                  </a:lnTo>
                  <a:lnTo>
                    <a:pt x="2455138" y="8318"/>
                  </a:lnTo>
                  <a:lnTo>
                    <a:pt x="2455138" y="465632"/>
                  </a:lnTo>
                  <a:lnTo>
                    <a:pt x="2665260" y="465632"/>
                  </a:lnTo>
                  <a:lnTo>
                    <a:pt x="2726029" y="460171"/>
                  </a:lnTo>
                  <a:lnTo>
                    <a:pt x="2773832" y="443928"/>
                  </a:lnTo>
                  <a:lnTo>
                    <a:pt x="2808363" y="417144"/>
                  </a:lnTo>
                  <a:lnTo>
                    <a:pt x="2823972" y="389483"/>
                  </a:lnTo>
                  <a:lnTo>
                    <a:pt x="2829293" y="380060"/>
                  </a:lnTo>
                  <a:lnTo>
                    <a:pt x="2836341" y="332905"/>
                  </a:lnTo>
                  <a:close/>
                </a:path>
                <a:path w="3870959" h="475614">
                  <a:moveTo>
                    <a:pt x="3371748" y="7785"/>
                  </a:moveTo>
                  <a:lnTo>
                    <a:pt x="3291116" y="7785"/>
                  </a:lnTo>
                  <a:lnTo>
                    <a:pt x="3291116" y="203365"/>
                  </a:lnTo>
                  <a:lnTo>
                    <a:pt x="3064129" y="203365"/>
                  </a:lnTo>
                  <a:lnTo>
                    <a:pt x="3064129" y="7785"/>
                  </a:lnTo>
                  <a:lnTo>
                    <a:pt x="2982861" y="7785"/>
                  </a:lnTo>
                  <a:lnTo>
                    <a:pt x="2982861" y="203365"/>
                  </a:lnTo>
                  <a:lnTo>
                    <a:pt x="2982861" y="279565"/>
                  </a:lnTo>
                  <a:lnTo>
                    <a:pt x="2982861" y="466255"/>
                  </a:lnTo>
                  <a:lnTo>
                    <a:pt x="3064129" y="466255"/>
                  </a:lnTo>
                  <a:lnTo>
                    <a:pt x="3064129" y="279565"/>
                  </a:lnTo>
                  <a:lnTo>
                    <a:pt x="3291116" y="279565"/>
                  </a:lnTo>
                  <a:lnTo>
                    <a:pt x="3291116" y="466255"/>
                  </a:lnTo>
                  <a:lnTo>
                    <a:pt x="3371748" y="466255"/>
                  </a:lnTo>
                  <a:lnTo>
                    <a:pt x="3371748" y="279565"/>
                  </a:lnTo>
                  <a:lnTo>
                    <a:pt x="3371748" y="203365"/>
                  </a:lnTo>
                  <a:lnTo>
                    <a:pt x="3371748" y="7785"/>
                  </a:lnTo>
                  <a:close/>
                </a:path>
                <a:path w="3870959" h="475614">
                  <a:moveTo>
                    <a:pt x="3870693" y="8953"/>
                  </a:moveTo>
                  <a:lnTo>
                    <a:pt x="3544481" y="8953"/>
                  </a:lnTo>
                  <a:lnTo>
                    <a:pt x="3544481" y="87693"/>
                  </a:lnTo>
                  <a:lnTo>
                    <a:pt x="3544481" y="214693"/>
                  </a:lnTo>
                  <a:lnTo>
                    <a:pt x="3544481" y="290893"/>
                  </a:lnTo>
                  <a:lnTo>
                    <a:pt x="3544481" y="466153"/>
                  </a:lnTo>
                  <a:lnTo>
                    <a:pt x="3625773" y="466153"/>
                  </a:lnTo>
                  <a:lnTo>
                    <a:pt x="3625773" y="290893"/>
                  </a:lnTo>
                  <a:lnTo>
                    <a:pt x="3858552" y="290893"/>
                  </a:lnTo>
                  <a:lnTo>
                    <a:pt x="3858552" y="214693"/>
                  </a:lnTo>
                  <a:lnTo>
                    <a:pt x="3625773" y="214693"/>
                  </a:lnTo>
                  <a:lnTo>
                    <a:pt x="3625773" y="87693"/>
                  </a:lnTo>
                  <a:lnTo>
                    <a:pt x="3870693" y="87693"/>
                  </a:lnTo>
                  <a:lnTo>
                    <a:pt x="3870693" y="8953"/>
                  </a:lnTo>
                  <a:close/>
                </a:path>
              </a:pathLst>
            </a:custGeom>
            <a:solidFill>
              <a:srgbClr val="FFFFFF"/>
            </a:solidFill>
          </p:spPr>
          <p:txBody>
            <a:bodyPr wrap="square" lIns="0" tIns="0" rIns="0" bIns="0" rtlCol="0"/>
            <a:lstStyle/>
            <a:p>
              <a:endParaRPr/>
            </a:p>
          </p:txBody>
        </p:sp>
      </p:grpSp>
      <p:sp>
        <p:nvSpPr>
          <p:cNvPr id="18" name="ZoneTexte 17">
            <a:extLst>
              <a:ext uri="{FF2B5EF4-FFF2-40B4-BE49-F238E27FC236}">
                <a16:creationId xmlns:a16="http://schemas.microsoft.com/office/drawing/2014/main" id="{B47FA55A-EE3F-4FD2-8067-E79B149F6634}"/>
              </a:ext>
            </a:extLst>
          </p:cNvPr>
          <p:cNvSpPr txBox="1"/>
          <p:nvPr/>
        </p:nvSpPr>
        <p:spPr>
          <a:xfrm>
            <a:off x="658974" y="1389615"/>
            <a:ext cx="5052060" cy="400110"/>
          </a:xfrm>
          <a:prstGeom prst="rect">
            <a:avLst/>
          </a:prstGeom>
          <a:noFill/>
        </p:spPr>
        <p:txBody>
          <a:bodyPr wrap="square" rtlCol="0">
            <a:spAutoFit/>
          </a:bodyPr>
          <a:lstStyle/>
          <a:p>
            <a:r>
              <a:rPr lang="fr-FR" sz="2000" cap="all" dirty="0" err="1">
                <a:solidFill>
                  <a:schemeClr val="accent1"/>
                </a:solidFill>
                <a:latin typeface="+mj-lt"/>
              </a:rPr>
              <a:t>Investment</a:t>
            </a:r>
            <a:r>
              <a:rPr lang="fr-FR" sz="2000" i="1" dirty="0" err="1">
                <a:solidFill>
                  <a:schemeClr val="accent1"/>
                </a:solidFill>
                <a:latin typeface="Libre Baskerville" panose="02000000000000000000" pitchFamily="2" charset="0"/>
              </a:rPr>
              <a:t>strategie</a:t>
            </a:r>
            <a:endParaRPr lang="fr-FR" sz="2000" i="1" dirty="0">
              <a:solidFill>
                <a:schemeClr val="accent1"/>
              </a:solidFill>
              <a:latin typeface="Libre Baskerville" panose="02000000000000000000" pitchFamily="2" charset="0"/>
            </a:endParaRPr>
          </a:p>
        </p:txBody>
      </p:sp>
      <p:sp>
        <p:nvSpPr>
          <p:cNvPr id="26" name="ZoneTexte 25">
            <a:extLst>
              <a:ext uri="{FF2B5EF4-FFF2-40B4-BE49-F238E27FC236}">
                <a16:creationId xmlns:a16="http://schemas.microsoft.com/office/drawing/2014/main" id="{2627706A-ECBF-4A3D-B53C-0BA91FE326DA}"/>
              </a:ext>
            </a:extLst>
          </p:cNvPr>
          <p:cNvSpPr txBox="1"/>
          <p:nvPr/>
        </p:nvSpPr>
        <p:spPr>
          <a:xfrm>
            <a:off x="658974" y="4824913"/>
            <a:ext cx="5553936" cy="4458704"/>
          </a:xfrm>
          <a:prstGeom prst="rect">
            <a:avLst/>
          </a:prstGeom>
          <a:noFill/>
        </p:spPr>
        <p:txBody>
          <a:bodyPr wrap="square" numCol="2" spcCol="216000" rtlCol="0">
            <a:noAutofit/>
          </a:bodyPr>
          <a:lstStyle/>
          <a:p>
            <a:pPr algn="just">
              <a:lnSpc>
                <a:spcPct val="108000"/>
              </a:lnSpc>
              <a:spcBef>
                <a:spcPts val="600"/>
              </a:spcBef>
              <a:buClr>
                <a:schemeClr val="accent1"/>
              </a:buClr>
            </a:pPr>
            <a:r>
              <a:rPr lang="de-DE" sz="900" kern="100" dirty="0">
                <a:latin typeface="Lato" panose="020F0502020204030203" pitchFamily="34" charset="0"/>
                <a:cs typeface="Arial" panose="020B0604020202020204" pitchFamily="34" charset="0"/>
              </a:rPr>
              <a:t>Der erratische Regierungsstil von Trump beschäftigte die Märkte auch im Sommer. Dennoch konnten die meisten Anleger einen entspannten Urlaub genießen. Die Aktienmärkte scheinen sich mit dem Stil der Trump-Ära arrangiert zu haben. Ist das Leichtsinn? Oder haben Anleger gelernt,  vermeintliche Störgeräusche auszublenden und sich auf die für ihre Anlagen relevanten Signale zu konzentrieren? Schließlich macht der Markt keine Pause. Wer langfristige Renditeziele erreichen will, muss auch in risikoreichen Zeiten Investitions-chancen nutzen. Wie beim Bergsteigen gilt: Wer den Gipfel erreichen will, darf nicht nach unten schauen, sondern muss Schritt für Schritt weiter nach oben steigen. Doch angesichts hoher Bewertungen sollte man sich für den weiteren Aufstieg absichern.</a:t>
            </a:r>
          </a:p>
          <a:p>
            <a:pPr algn="just">
              <a:lnSpc>
                <a:spcPct val="108000"/>
              </a:lnSpc>
              <a:spcBef>
                <a:spcPts val="600"/>
              </a:spcBef>
              <a:buClr>
                <a:schemeClr val="accent1"/>
              </a:buClr>
            </a:pPr>
            <a:r>
              <a:rPr lang="de-DE" sz="900" b="1" kern="100" dirty="0">
                <a:solidFill>
                  <a:srgbClr val="55A185"/>
                </a:solidFill>
                <a:latin typeface="Lato" panose="020F0502020204030203" pitchFamily="34" charset="0"/>
                <a:cs typeface="Times New Roman" panose="02020603050405020304" pitchFamily="18" charset="0"/>
              </a:rPr>
              <a:t>Am US-Markt kommt man nicht vorbei</a:t>
            </a:r>
          </a:p>
          <a:p>
            <a:pPr algn="just">
              <a:lnSpc>
                <a:spcPct val="108000"/>
              </a:lnSpc>
              <a:spcBef>
                <a:spcPts val="600"/>
              </a:spcBef>
              <a:buClr>
                <a:schemeClr val="accent1"/>
              </a:buClr>
            </a:pPr>
            <a:r>
              <a:rPr lang="de-DE" sz="900" kern="100" dirty="0">
                <a:latin typeface="Lato" panose="020F0502020204030203" pitchFamily="34" charset="0"/>
                <a:cs typeface="Arial" panose="020B0604020202020204" pitchFamily="34" charset="0"/>
              </a:rPr>
              <a:t>Seit dem durch die Zollankündigungen ausgelösten Markteinbruch im April haben sich die Aktienmärkte kräftig erholt. Besonders US-Technologieaktien verzeichneten eine Rally. In der Eurozone hingegen flaute der Aufschwung am Aktienmarkt nach den Kursgewinnen im ersten Quartal etwas ab. Im Fokus der Anleger stehen erneut Momentum-Aktien und in zweiter Linie die in den jeweiligen Indizes stark vertretenen Wachstumsaktien (USA) und Value-Titel (Europa). Bislang bleibt die große Rotation von den USA nach</a:t>
            </a:r>
            <a:br>
              <a:rPr lang="de-DE" sz="900" kern="100" dirty="0">
                <a:latin typeface="Lato" panose="020F0502020204030203" pitchFamily="34" charset="0"/>
                <a:cs typeface="Arial" panose="020B0604020202020204" pitchFamily="34" charset="0"/>
              </a:rPr>
            </a:br>
            <a:r>
              <a:rPr lang="de-DE" sz="900" kern="100" dirty="0">
                <a:latin typeface="Lato" panose="020F0502020204030203" pitchFamily="34" charset="0"/>
                <a:cs typeface="Arial" panose="020B0604020202020204" pitchFamily="34" charset="0"/>
              </a:rPr>
              <a:t>Europa jedoch eher Wunschdenken mancher Kommentatoren. Zwar deutete sich zu Jahres-beginn eine zaghafte Umschichtung an, doch diese befindet sich – wenn überhaupt – noch in einem sehr frühen Stadium. Ein Blick auf die Zahlen zeigt die harte Realität: Europäische Aktienfonds verzeichneten in den letzten fünf Jahren keine Nettozuflüsse. Wenn sie also für Anleger genauso attraktiv werden wollen wie die USA, haben die europäischen Kapitalmärkte noch viel aufzuholen. Neben einer effizienten Umsetzung der angekündigten deutschen Infrastrukturprogramme bräuchte es auch eine stärkere Integration der Kapitalmärkte. Bis dahin bleiben US-Aktien für Anleger unserer Meinung nach unverzichtbar. Schließlich kommt Nvidia auf eine Markt-kapitalisierung von 4.500 Mrd. USD – so viel wie die Aktienleitindizes von Deutschland und Frankreich zusammen.</a:t>
            </a:r>
          </a:p>
          <a:p>
            <a:pPr algn="just">
              <a:lnSpc>
                <a:spcPct val="108000"/>
              </a:lnSpc>
              <a:spcBef>
                <a:spcPts val="600"/>
              </a:spcBef>
              <a:buClr>
                <a:schemeClr val="accent1"/>
              </a:buClr>
            </a:pPr>
            <a:r>
              <a:rPr lang="de-DE" sz="900" b="1" kern="100" dirty="0">
                <a:solidFill>
                  <a:srgbClr val="55A185"/>
                </a:solidFill>
                <a:latin typeface="Lato" panose="020F0502020204030203" pitchFamily="34" charset="0"/>
                <a:cs typeface="Times New Roman" panose="02020603050405020304" pitchFamily="18" charset="0"/>
              </a:rPr>
              <a:t>USA: Zunehmend weniger Spielraum für den Bullenmarkt</a:t>
            </a:r>
          </a:p>
          <a:p>
            <a:pPr algn="just">
              <a:lnSpc>
                <a:spcPct val="108000"/>
              </a:lnSpc>
              <a:spcBef>
                <a:spcPts val="600"/>
              </a:spcBef>
              <a:buClr>
                <a:schemeClr val="accent1"/>
              </a:buClr>
            </a:pPr>
            <a:r>
              <a:rPr lang="de-DE" sz="900" kern="100" dirty="0">
                <a:latin typeface="Lato" panose="020F0502020204030203" pitchFamily="34" charset="0"/>
                <a:cs typeface="Arial" panose="020B0604020202020204" pitchFamily="34" charset="0"/>
              </a:rPr>
              <a:t>Das bedeutet jedoch nicht, dass Anlagen in den USA im aktuellen Marktumfeld ohne Risiko sind. Höhere US-Zölle und ein sich abschwächender Arbeits-markt dürften mittelfristig das Wirtschafts-wachstum dämpfen. So liegt der durchschnittliche effektive Zollsatz verschiedenen unabhängigen Schätzungen zufolge zwischen 13 % und 17 % und die Zahl der Beschäftigten außerhalb des</a:t>
            </a:r>
            <a:br>
              <a:rPr lang="de-DE" sz="900" kern="100" dirty="0">
                <a:latin typeface="Lato" panose="020F0502020204030203" pitchFamily="34" charset="0"/>
                <a:cs typeface="Arial" panose="020B0604020202020204" pitchFamily="34" charset="0"/>
              </a:rPr>
            </a:br>
            <a:endParaRPr lang="de-DE" sz="900" kern="100" dirty="0">
              <a:latin typeface="Lato" panose="020F0502020204030203" pitchFamily="34" charset="0"/>
              <a:cs typeface="Arial" panose="020B0604020202020204" pitchFamily="34" charset="0"/>
            </a:endParaRPr>
          </a:p>
        </p:txBody>
      </p:sp>
      <p:sp>
        <p:nvSpPr>
          <p:cNvPr id="33" name="Espace réservé du pied de page 32">
            <a:extLst>
              <a:ext uri="{FF2B5EF4-FFF2-40B4-BE49-F238E27FC236}">
                <a16:creationId xmlns:a16="http://schemas.microsoft.com/office/drawing/2014/main" id="{C5D50D06-5C86-42F9-A880-9D179001C822}"/>
              </a:ext>
            </a:extLst>
          </p:cNvPr>
          <p:cNvSpPr>
            <a:spLocks noGrp="1"/>
          </p:cNvSpPr>
          <p:nvPr>
            <p:ph type="ftr" sz="quarter" idx="11"/>
          </p:nvPr>
        </p:nvSpPr>
        <p:spPr/>
        <p:txBody>
          <a:bodyPr/>
          <a:lstStyle/>
          <a:p>
            <a:r>
              <a:rPr lang="fr-FR" dirty="0" err="1"/>
              <a:t>INVESTMENTSTRATEGie</a:t>
            </a:r>
            <a:endParaRPr lang="fr-FR" dirty="0"/>
          </a:p>
        </p:txBody>
      </p:sp>
      <p:sp>
        <p:nvSpPr>
          <p:cNvPr id="34" name="Espace réservé du numéro de diapositive 33">
            <a:extLst>
              <a:ext uri="{FF2B5EF4-FFF2-40B4-BE49-F238E27FC236}">
                <a16:creationId xmlns:a16="http://schemas.microsoft.com/office/drawing/2014/main" id="{85BFE910-2819-483F-9D65-3049CC9D475F}"/>
              </a:ext>
            </a:extLst>
          </p:cNvPr>
          <p:cNvSpPr>
            <a:spLocks noGrp="1"/>
          </p:cNvSpPr>
          <p:nvPr>
            <p:ph type="sldNum" sz="quarter" idx="12"/>
          </p:nvPr>
        </p:nvSpPr>
        <p:spPr>
          <a:xfrm>
            <a:off x="5894173" y="9181397"/>
            <a:ext cx="492340" cy="527403"/>
          </a:xfrm>
        </p:spPr>
        <p:txBody>
          <a:bodyPr/>
          <a:lstStyle/>
          <a:p>
            <a:fld id="{E36D6425-F39C-4354-802F-02AE892396EA}" type="slidenum">
              <a:rPr lang="fr-FR" smtClean="0"/>
              <a:pPr/>
              <a:t>1</a:t>
            </a:fld>
            <a:endParaRPr lang="fr-FR" dirty="0"/>
          </a:p>
        </p:txBody>
      </p:sp>
      <p:sp>
        <p:nvSpPr>
          <p:cNvPr id="35" name="ZoneTexte 34">
            <a:extLst>
              <a:ext uri="{FF2B5EF4-FFF2-40B4-BE49-F238E27FC236}">
                <a16:creationId xmlns:a16="http://schemas.microsoft.com/office/drawing/2014/main" id="{C6E2B17A-FA50-48C5-9648-1C9C45C2E925}"/>
              </a:ext>
            </a:extLst>
          </p:cNvPr>
          <p:cNvSpPr txBox="1"/>
          <p:nvPr/>
        </p:nvSpPr>
        <p:spPr>
          <a:xfrm>
            <a:off x="693420" y="1755651"/>
            <a:ext cx="5188072" cy="230832"/>
          </a:xfrm>
          <a:prstGeom prst="rect">
            <a:avLst/>
          </a:prstGeom>
          <a:noFill/>
        </p:spPr>
        <p:txBody>
          <a:bodyPr wrap="square" rtlCol="0">
            <a:spAutoFit/>
          </a:bodyPr>
          <a:lstStyle/>
          <a:p>
            <a:r>
              <a:rPr lang="fr-FR" sz="900" dirty="0">
                <a:latin typeface="+mj-lt"/>
              </a:rPr>
              <a:t>12. </a:t>
            </a:r>
            <a:r>
              <a:rPr lang="fr-FR" sz="900" dirty="0" err="1">
                <a:latin typeface="+mj-lt"/>
              </a:rPr>
              <a:t>September</a:t>
            </a:r>
            <a:r>
              <a:rPr lang="fr-FR" sz="900" dirty="0">
                <a:latin typeface="+mj-lt"/>
              </a:rPr>
              <a:t> 2025</a:t>
            </a:r>
          </a:p>
        </p:txBody>
      </p:sp>
      <p:cxnSp>
        <p:nvCxnSpPr>
          <p:cNvPr id="37" name="Connecteur droit 36">
            <a:extLst>
              <a:ext uri="{FF2B5EF4-FFF2-40B4-BE49-F238E27FC236}">
                <a16:creationId xmlns:a16="http://schemas.microsoft.com/office/drawing/2014/main" id="{D12BB6A9-33A5-4796-AA48-1C8B964F76BD}"/>
              </a:ext>
            </a:extLst>
          </p:cNvPr>
          <p:cNvCxnSpPr/>
          <p:nvPr/>
        </p:nvCxnSpPr>
        <p:spPr>
          <a:xfrm>
            <a:off x="777240" y="2673063"/>
            <a:ext cx="5116933" cy="0"/>
          </a:xfrm>
          <a:prstGeom prst="line">
            <a:avLst/>
          </a:prstGeom>
          <a:ln w="3175">
            <a:solidFill>
              <a:schemeClr val="accent6"/>
            </a:solidFill>
          </a:ln>
        </p:spPr>
        <p:style>
          <a:lnRef idx="1">
            <a:schemeClr val="accent1"/>
          </a:lnRef>
          <a:fillRef idx="0">
            <a:schemeClr val="accent1"/>
          </a:fillRef>
          <a:effectRef idx="0">
            <a:schemeClr val="accent1"/>
          </a:effectRef>
          <a:fontRef idx="minor">
            <a:schemeClr val="tx1"/>
          </a:fontRef>
        </p:style>
      </p:cxnSp>
      <p:grpSp>
        <p:nvGrpSpPr>
          <p:cNvPr id="44" name="Groupe 43">
            <a:extLst>
              <a:ext uri="{FF2B5EF4-FFF2-40B4-BE49-F238E27FC236}">
                <a16:creationId xmlns:a16="http://schemas.microsoft.com/office/drawing/2014/main" id="{68932E04-0DC6-4832-91DB-8FC4FCA4A165}"/>
              </a:ext>
            </a:extLst>
          </p:cNvPr>
          <p:cNvGrpSpPr/>
          <p:nvPr/>
        </p:nvGrpSpPr>
        <p:grpSpPr>
          <a:xfrm>
            <a:off x="3273350" y="4683095"/>
            <a:ext cx="298450" cy="76200"/>
            <a:chOff x="5895832" y="3045669"/>
            <a:chExt cx="298450" cy="76200"/>
          </a:xfrm>
        </p:grpSpPr>
        <p:sp>
          <p:nvSpPr>
            <p:cNvPr id="41" name="Ellipse 40">
              <a:extLst>
                <a:ext uri="{FF2B5EF4-FFF2-40B4-BE49-F238E27FC236}">
                  <a16:creationId xmlns:a16="http://schemas.microsoft.com/office/drawing/2014/main" id="{A0400ADA-AA6C-4A87-B79C-820D5C205C2F}"/>
                </a:ext>
              </a:extLst>
            </p:cNvPr>
            <p:cNvSpPr/>
            <p:nvPr/>
          </p:nvSpPr>
          <p:spPr>
            <a:xfrm>
              <a:off x="5895832" y="3045669"/>
              <a:ext cx="76200" cy="76200"/>
            </a:xfrm>
            <a:prstGeom prst="ellipse">
              <a:avLst/>
            </a:prstGeom>
            <a:solidFill>
              <a:schemeClr val="tx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 name="Ellipse 41">
              <a:extLst>
                <a:ext uri="{FF2B5EF4-FFF2-40B4-BE49-F238E27FC236}">
                  <a16:creationId xmlns:a16="http://schemas.microsoft.com/office/drawing/2014/main" id="{33610603-EEB7-4B43-B546-FB5D29DF4DCA}"/>
                </a:ext>
              </a:extLst>
            </p:cNvPr>
            <p:cNvSpPr/>
            <p:nvPr/>
          </p:nvSpPr>
          <p:spPr>
            <a:xfrm>
              <a:off x="6006957" y="3045669"/>
              <a:ext cx="76200" cy="76200"/>
            </a:xfrm>
            <a:prstGeom prst="ellipse">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 name="Ellipse 42">
              <a:extLst>
                <a:ext uri="{FF2B5EF4-FFF2-40B4-BE49-F238E27FC236}">
                  <a16:creationId xmlns:a16="http://schemas.microsoft.com/office/drawing/2014/main" id="{F6E37680-BD22-4543-8D54-73AED49DAC03}"/>
                </a:ext>
              </a:extLst>
            </p:cNvPr>
            <p:cNvSpPr/>
            <p:nvPr/>
          </p:nvSpPr>
          <p:spPr>
            <a:xfrm>
              <a:off x="6118082" y="3045669"/>
              <a:ext cx="76200" cy="76200"/>
            </a:xfrm>
            <a:prstGeom prst="ellipse">
              <a:avLst/>
            </a:prstGeom>
            <a:solidFill>
              <a:schemeClr val="tx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25" name="ZoneTexte 24">
            <a:extLst>
              <a:ext uri="{FF2B5EF4-FFF2-40B4-BE49-F238E27FC236}">
                <a16:creationId xmlns:a16="http://schemas.microsoft.com/office/drawing/2014/main" id="{CA4D2404-5609-4FDE-BE18-AB651D18ED40}"/>
              </a:ext>
            </a:extLst>
          </p:cNvPr>
          <p:cNvSpPr txBox="1"/>
          <p:nvPr/>
        </p:nvSpPr>
        <p:spPr>
          <a:xfrm>
            <a:off x="676406" y="2748757"/>
            <a:ext cx="5760212" cy="307777"/>
          </a:xfrm>
          <a:prstGeom prst="rect">
            <a:avLst/>
          </a:prstGeom>
          <a:noFill/>
        </p:spPr>
        <p:txBody>
          <a:bodyPr wrap="square" rtlCol="0">
            <a:spAutoFit/>
          </a:bodyPr>
          <a:lstStyle>
            <a:defPPr>
              <a:defRPr lang="en-US"/>
            </a:defPPr>
            <a:lvl1pPr>
              <a:defRPr sz="1100" b="0" i="1" cap="all">
                <a:solidFill>
                  <a:schemeClr val="accent1"/>
                </a:solidFill>
                <a:latin typeface="Libre Baskerville" panose="02000000000000000000" pitchFamily="2" charset="0"/>
              </a:defRPr>
            </a:lvl1pPr>
          </a:lstStyle>
          <a:p>
            <a:r>
              <a:rPr lang="de-DE" sz="1400" cap="none" dirty="0"/>
              <a:t>Besser anseilen</a:t>
            </a:r>
          </a:p>
        </p:txBody>
      </p:sp>
      <p:sp>
        <p:nvSpPr>
          <p:cNvPr id="27" name="ZoneTexte 26">
            <a:extLst>
              <a:ext uri="{FF2B5EF4-FFF2-40B4-BE49-F238E27FC236}">
                <a16:creationId xmlns:a16="http://schemas.microsoft.com/office/drawing/2014/main" id="{74A79C61-741D-4AFF-B83B-04613276ED4F}"/>
              </a:ext>
            </a:extLst>
          </p:cNvPr>
          <p:cNvSpPr txBox="1"/>
          <p:nvPr/>
        </p:nvSpPr>
        <p:spPr>
          <a:xfrm>
            <a:off x="3005025" y="3219520"/>
            <a:ext cx="911300" cy="584775"/>
          </a:xfrm>
          <a:prstGeom prst="rect">
            <a:avLst/>
          </a:prstGeom>
          <a:noFill/>
        </p:spPr>
        <p:txBody>
          <a:bodyPr wrap="square" rtlCol="0">
            <a:spAutoFit/>
          </a:bodyPr>
          <a:lstStyle>
            <a:defPPr>
              <a:defRPr lang="en-US"/>
            </a:defPPr>
            <a:lvl1pPr>
              <a:defRPr sz="1100" b="0" i="1" cap="all">
                <a:solidFill>
                  <a:schemeClr val="accent1"/>
                </a:solidFill>
                <a:latin typeface="Libre Baskerville" panose="02000000000000000000" pitchFamily="2" charset="0"/>
              </a:defRPr>
            </a:lvl1pPr>
          </a:lstStyle>
          <a:p>
            <a:r>
              <a:rPr lang="en-US" sz="3200" cap="none" dirty="0"/>
              <a:t>“</a:t>
            </a:r>
            <a:endParaRPr lang="fr-FR" sz="3200" cap="none" dirty="0"/>
          </a:p>
        </p:txBody>
      </p:sp>
      <p:sp>
        <p:nvSpPr>
          <p:cNvPr id="28" name="ZoneTexte 27">
            <a:extLst>
              <a:ext uri="{FF2B5EF4-FFF2-40B4-BE49-F238E27FC236}">
                <a16:creationId xmlns:a16="http://schemas.microsoft.com/office/drawing/2014/main" id="{5658D789-FFE0-4834-95B7-C247685641D5}"/>
              </a:ext>
            </a:extLst>
          </p:cNvPr>
          <p:cNvSpPr txBox="1"/>
          <p:nvPr/>
        </p:nvSpPr>
        <p:spPr>
          <a:xfrm>
            <a:off x="3107321" y="3540046"/>
            <a:ext cx="2990743" cy="782265"/>
          </a:xfrm>
          <a:prstGeom prst="rect">
            <a:avLst/>
          </a:prstGeom>
          <a:noFill/>
        </p:spPr>
        <p:txBody>
          <a:bodyPr wrap="square" rtlCol="0">
            <a:spAutoFit/>
          </a:bodyPr>
          <a:lstStyle/>
          <a:p>
            <a:pPr algn="ctr">
              <a:lnSpc>
                <a:spcPct val="110000"/>
              </a:lnSpc>
              <a:spcBef>
                <a:spcPts val="200"/>
              </a:spcBef>
            </a:pPr>
            <a:r>
              <a:rPr lang="de-DE" sz="1400" i="1" dirty="0">
                <a:latin typeface="+mj-lt"/>
                <a:cs typeface="Times New Roman" panose="02020603050405020304" pitchFamily="18" charset="0"/>
              </a:rPr>
              <a:t>Der Gipfel ist weiterhin in Reichweite, doch die Wolken verdichten sich.</a:t>
            </a:r>
            <a:endParaRPr lang="fr-FR" sz="1400" i="1" dirty="0">
              <a:latin typeface="+mj-lt"/>
              <a:cs typeface="Times New Roman" panose="02020603050405020304" pitchFamily="18" charset="0"/>
            </a:endParaRPr>
          </a:p>
        </p:txBody>
      </p:sp>
      <p:sp>
        <p:nvSpPr>
          <p:cNvPr id="29" name="ZoneTexte 28">
            <a:extLst>
              <a:ext uri="{FF2B5EF4-FFF2-40B4-BE49-F238E27FC236}">
                <a16:creationId xmlns:a16="http://schemas.microsoft.com/office/drawing/2014/main" id="{6939EE1B-0960-4B46-AB36-C0B4D03E4500}"/>
              </a:ext>
            </a:extLst>
          </p:cNvPr>
          <p:cNvSpPr txBox="1"/>
          <p:nvPr/>
        </p:nvSpPr>
        <p:spPr>
          <a:xfrm rot="10800000">
            <a:off x="5301610" y="4004341"/>
            <a:ext cx="911300" cy="584775"/>
          </a:xfrm>
          <a:prstGeom prst="rect">
            <a:avLst/>
          </a:prstGeom>
          <a:noFill/>
        </p:spPr>
        <p:txBody>
          <a:bodyPr wrap="square" rtlCol="0">
            <a:spAutoFit/>
          </a:bodyPr>
          <a:lstStyle>
            <a:defPPr>
              <a:defRPr lang="en-US"/>
            </a:defPPr>
            <a:lvl1pPr>
              <a:defRPr sz="1100" b="0" i="1" cap="all">
                <a:solidFill>
                  <a:schemeClr val="accent1"/>
                </a:solidFill>
                <a:latin typeface="Libre Baskerville" panose="02000000000000000000" pitchFamily="2" charset="0"/>
              </a:defRPr>
            </a:lvl1pPr>
          </a:lstStyle>
          <a:p>
            <a:r>
              <a:rPr lang="en-US" sz="3200" cap="none" dirty="0"/>
              <a:t>“</a:t>
            </a:r>
            <a:endParaRPr lang="fr-FR" sz="3200" cap="none" dirty="0"/>
          </a:p>
        </p:txBody>
      </p:sp>
      <p:sp>
        <p:nvSpPr>
          <p:cNvPr id="2" name="ZoneTexte 23">
            <a:extLst>
              <a:ext uri="{FF2B5EF4-FFF2-40B4-BE49-F238E27FC236}">
                <a16:creationId xmlns:a16="http://schemas.microsoft.com/office/drawing/2014/main" id="{6DCC1531-476E-51EA-B7C9-37C1C99E8938}"/>
              </a:ext>
            </a:extLst>
          </p:cNvPr>
          <p:cNvSpPr txBox="1"/>
          <p:nvPr/>
        </p:nvSpPr>
        <p:spPr>
          <a:xfrm>
            <a:off x="1209596" y="2118895"/>
            <a:ext cx="5188072" cy="402226"/>
          </a:xfrm>
          <a:prstGeom prst="rect">
            <a:avLst/>
          </a:prstGeom>
          <a:noFill/>
        </p:spPr>
        <p:txBody>
          <a:bodyPr wrap="square" rtlCol="0">
            <a:spAutoFit/>
          </a:bodyPr>
          <a:lstStyle/>
          <a:p>
            <a:pPr>
              <a:lnSpc>
                <a:spcPts val="1080"/>
              </a:lnSpc>
              <a:spcBef>
                <a:spcPts val="300"/>
              </a:spcBef>
            </a:pPr>
            <a:r>
              <a:rPr lang="fr-FR" sz="900" dirty="0">
                <a:latin typeface="+mj-lt"/>
              </a:rPr>
              <a:t>Laurent </a:t>
            </a:r>
            <a:r>
              <a:rPr lang="fr-FR" sz="900" dirty="0" err="1">
                <a:latin typeface="+mj-lt"/>
              </a:rPr>
              <a:t>Denize</a:t>
            </a:r>
            <a:r>
              <a:rPr lang="fr-FR" sz="900" dirty="0">
                <a:latin typeface="+mj-lt"/>
              </a:rPr>
              <a:t> </a:t>
            </a:r>
          </a:p>
          <a:p>
            <a:pPr>
              <a:lnSpc>
                <a:spcPts val="1080"/>
              </a:lnSpc>
              <a:spcBef>
                <a:spcPts val="300"/>
              </a:spcBef>
            </a:pPr>
            <a:r>
              <a:rPr lang="fr-FR" sz="900" dirty="0">
                <a:latin typeface="+mj-lt"/>
              </a:rPr>
              <a:t>Global Co-CIO ODDO BHF</a:t>
            </a:r>
          </a:p>
        </p:txBody>
      </p:sp>
      <p:pic>
        <p:nvPicPr>
          <p:cNvPr id="9" name="Image 10">
            <a:extLst>
              <a:ext uri="{FF2B5EF4-FFF2-40B4-BE49-F238E27FC236}">
                <a16:creationId xmlns:a16="http://schemas.microsoft.com/office/drawing/2014/main" id="{A03CE18B-6B21-0EC9-5BC1-BC263C999E4D}"/>
              </a:ext>
            </a:extLst>
          </p:cNvPr>
          <p:cNvPicPr>
            <a:picLocks noChangeAspect="1"/>
          </p:cNvPicPr>
          <p:nvPr/>
        </p:nvPicPr>
        <p:blipFill rotWithShape="1">
          <a:blip r:embed="rId4">
            <a:extLst>
              <a:ext uri="{28A0092B-C50C-407E-A947-70E740481C1C}">
                <a14:useLocalDpi xmlns:a14="http://schemas.microsoft.com/office/drawing/2010/main" val="0"/>
              </a:ext>
            </a:extLst>
          </a:blip>
          <a:srcRect t="1376" b="1376"/>
          <a:stretch/>
        </p:blipFill>
        <p:spPr>
          <a:xfrm>
            <a:off x="693420" y="2055478"/>
            <a:ext cx="533119" cy="533926"/>
          </a:xfrm>
          <a:prstGeom prst="flowChartConnector">
            <a:avLst/>
          </a:prstGeom>
        </p:spPr>
      </p:pic>
      <p:pic>
        <p:nvPicPr>
          <p:cNvPr id="3" name="Picture oddo">
            <a:extLst>
              <a:ext uri="{FF2B5EF4-FFF2-40B4-BE49-F238E27FC236}">
                <a16:creationId xmlns:a16="http://schemas.microsoft.com/office/drawing/2014/main" id="{B32D61BE-FFBE-F314-EC01-D453C0DA7FBC}"/>
              </a:ext>
            </a:extLst>
          </p:cNvPr>
          <p:cNvPicPr>
            <a:picLocks noChangeAspect="1"/>
          </p:cNvPicPr>
          <p:nvPr/>
        </p:nvPicPr>
        <p:blipFill>
          <a:blip r:embed="rId5">
            <a:extLst>
              <a:ext uri="{28A0092B-C50C-407E-A947-70E740481C1C}">
                <a14:useLocalDpi xmlns:a14="http://schemas.microsoft.com/office/drawing/2010/main" val="0"/>
              </a:ext>
            </a:extLst>
          </a:blip>
          <a:srcRect t="307" b="307"/>
          <a:stretch/>
        </p:blipFill>
        <p:spPr>
          <a:xfrm>
            <a:off x="1025275" y="3233568"/>
            <a:ext cx="1827748" cy="1345296"/>
          </a:xfrm>
          <a:prstGeom prst="rect">
            <a:avLst/>
          </a:prstGeom>
        </p:spPr>
      </p:pic>
    </p:spTree>
    <p:extLst>
      <p:ext uri="{BB962C8B-B14F-4D97-AF65-F5344CB8AC3E}">
        <p14:creationId xmlns:p14="http://schemas.microsoft.com/office/powerpoint/2010/main" val="2610700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Image 45">
            <a:extLst>
              <a:ext uri="{FF2B5EF4-FFF2-40B4-BE49-F238E27FC236}">
                <a16:creationId xmlns:a16="http://schemas.microsoft.com/office/drawing/2014/main" id="{92836AEC-503F-4E35-946C-07923307773B}"/>
              </a:ext>
            </a:extLst>
          </p:cNvPr>
          <p:cNvPicPr>
            <a:picLocks noChangeAspect="1"/>
          </p:cNvPicPr>
          <p:nvPr/>
        </p:nvPicPr>
        <p:blipFill rotWithShape="1">
          <a:blip r:embed="rId2">
            <a:extLst>
              <a:ext uri="{28A0092B-C50C-407E-A947-70E740481C1C}">
                <a14:useLocalDpi xmlns:a14="http://schemas.microsoft.com/office/drawing/2010/main" val="0"/>
              </a:ext>
            </a:extLst>
          </a:blip>
          <a:srcRect l="15767" r="4445"/>
          <a:stretch/>
        </p:blipFill>
        <p:spPr>
          <a:xfrm>
            <a:off x="0" y="871959"/>
            <a:ext cx="6858696" cy="9018554"/>
          </a:xfrm>
          <a:prstGeom prst="rect">
            <a:avLst/>
          </a:prstGeom>
        </p:spPr>
      </p:pic>
      <p:pic>
        <p:nvPicPr>
          <p:cNvPr id="4" name="Image 3">
            <a:extLst>
              <a:ext uri="{FF2B5EF4-FFF2-40B4-BE49-F238E27FC236}">
                <a16:creationId xmlns:a16="http://schemas.microsoft.com/office/drawing/2014/main" id="{678BCF5A-1D8D-46A3-BB6A-C14E5D09B865}"/>
              </a:ext>
            </a:extLst>
          </p:cNvPr>
          <p:cNvPicPr>
            <a:picLocks noChangeAspect="1"/>
          </p:cNvPicPr>
          <p:nvPr/>
        </p:nvPicPr>
        <p:blipFill rotWithShape="1">
          <a:blip r:embed="rId3"/>
          <a:srcRect t="55049" b="24483"/>
          <a:stretch/>
        </p:blipFill>
        <p:spPr>
          <a:xfrm>
            <a:off x="-695" y="1"/>
            <a:ext cx="6858695" cy="789652"/>
          </a:xfrm>
          <a:prstGeom prst="rect">
            <a:avLst/>
          </a:prstGeom>
        </p:spPr>
      </p:pic>
      <p:sp>
        <p:nvSpPr>
          <p:cNvPr id="5" name="Rectangle 4">
            <a:extLst>
              <a:ext uri="{FF2B5EF4-FFF2-40B4-BE49-F238E27FC236}">
                <a16:creationId xmlns:a16="http://schemas.microsoft.com/office/drawing/2014/main" id="{B3B60F07-FF97-4441-983E-3F1A357B8100}"/>
              </a:ext>
            </a:extLst>
          </p:cNvPr>
          <p:cNvSpPr/>
          <p:nvPr/>
        </p:nvSpPr>
        <p:spPr>
          <a:xfrm>
            <a:off x="488516" y="797273"/>
            <a:ext cx="5874706" cy="869154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object 7">
            <a:extLst>
              <a:ext uri="{FF2B5EF4-FFF2-40B4-BE49-F238E27FC236}">
                <a16:creationId xmlns:a16="http://schemas.microsoft.com/office/drawing/2014/main" id="{6AE25CFC-A295-4E20-ABC0-08C219FACA82}"/>
              </a:ext>
            </a:extLst>
          </p:cNvPr>
          <p:cNvSpPr/>
          <p:nvPr/>
        </p:nvSpPr>
        <p:spPr>
          <a:xfrm>
            <a:off x="6419287" y="279552"/>
            <a:ext cx="184266" cy="190348"/>
          </a:xfrm>
          <a:custGeom>
            <a:avLst/>
            <a:gdLst/>
            <a:ahLst/>
            <a:cxnLst/>
            <a:rect l="l" t="t" r="r" b="b"/>
            <a:pathLst>
              <a:path w="981075" h="1013460">
                <a:moveTo>
                  <a:pt x="548792" y="741299"/>
                </a:moveTo>
                <a:lnTo>
                  <a:pt x="545846" y="694016"/>
                </a:lnTo>
                <a:lnTo>
                  <a:pt x="537235" y="648474"/>
                </a:lnTo>
                <a:lnTo>
                  <a:pt x="523341" y="605015"/>
                </a:lnTo>
                <a:lnTo>
                  <a:pt x="504494" y="564007"/>
                </a:lnTo>
                <a:lnTo>
                  <a:pt x="481076" y="525805"/>
                </a:lnTo>
                <a:lnTo>
                  <a:pt x="453415" y="490753"/>
                </a:lnTo>
                <a:lnTo>
                  <a:pt x="421894" y="459219"/>
                </a:lnTo>
                <a:lnTo>
                  <a:pt x="386842" y="431571"/>
                </a:lnTo>
                <a:lnTo>
                  <a:pt x="348640" y="408139"/>
                </a:lnTo>
                <a:lnTo>
                  <a:pt x="307632" y="389293"/>
                </a:lnTo>
                <a:lnTo>
                  <a:pt x="264185" y="375399"/>
                </a:lnTo>
                <a:lnTo>
                  <a:pt x="218643" y="366788"/>
                </a:lnTo>
                <a:lnTo>
                  <a:pt x="171361" y="363842"/>
                </a:lnTo>
                <a:lnTo>
                  <a:pt x="125882" y="366585"/>
                </a:lnTo>
                <a:lnTo>
                  <a:pt x="82003" y="374586"/>
                </a:lnTo>
                <a:lnTo>
                  <a:pt x="40030" y="387502"/>
                </a:lnTo>
                <a:lnTo>
                  <a:pt x="292" y="405015"/>
                </a:lnTo>
                <a:lnTo>
                  <a:pt x="4381" y="462305"/>
                </a:lnTo>
                <a:lnTo>
                  <a:pt x="14389" y="517486"/>
                </a:lnTo>
                <a:lnTo>
                  <a:pt x="29692" y="570484"/>
                </a:lnTo>
                <a:lnTo>
                  <a:pt x="49695" y="621182"/>
                </a:lnTo>
                <a:lnTo>
                  <a:pt x="73774" y="669480"/>
                </a:lnTo>
                <a:lnTo>
                  <a:pt x="101307" y="715276"/>
                </a:lnTo>
                <a:lnTo>
                  <a:pt x="131711" y="758469"/>
                </a:lnTo>
                <a:lnTo>
                  <a:pt x="164350" y="798957"/>
                </a:lnTo>
                <a:lnTo>
                  <a:pt x="198628" y="836637"/>
                </a:lnTo>
                <a:lnTo>
                  <a:pt x="233921" y="871410"/>
                </a:lnTo>
                <a:lnTo>
                  <a:pt x="269608" y="903160"/>
                </a:lnTo>
                <a:lnTo>
                  <a:pt x="305104" y="931811"/>
                </a:lnTo>
                <a:lnTo>
                  <a:pt x="339788" y="957224"/>
                </a:lnTo>
                <a:lnTo>
                  <a:pt x="373037" y="979335"/>
                </a:lnTo>
                <a:lnTo>
                  <a:pt x="432790" y="1013180"/>
                </a:lnTo>
                <a:lnTo>
                  <a:pt x="466178" y="976591"/>
                </a:lnTo>
                <a:lnTo>
                  <a:pt x="494601" y="935863"/>
                </a:lnTo>
                <a:lnTo>
                  <a:pt x="517563" y="891476"/>
                </a:lnTo>
                <a:lnTo>
                  <a:pt x="534581" y="843940"/>
                </a:lnTo>
                <a:lnTo>
                  <a:pt x="545147" y="793711"/>
                </a:lnTo>
                <a:lnTo>
                  <a:pt x="548792" y="741299"/>
                </a:lnTo>
                <a:close/>
              </a:path>
              <a:path w="981075" h="1013460">
                <a:moveTo>
                  <a:pt x="936028" y="611339"/>
                </a:moveTo>
                <a:lnTo>
                  <a:pt x="926325" y="563473"/>
                </a:lnTo>
                <a:lnTo>
                  <a:pt x="913726" y="516724"/>
                </a:lnTo>
                <a:lnTo>
                  <a:pt x="898347" y="471182"/>
                </a:lnTo>
                <a:lnTo>
                  <a:pt x="880262" y="426935"/>
                </a:lnTo>
                <a:lnTo>
                  <a:pt x="859574" y="384098"/>
                </a:lnTo>
                <a:lnTo>
                  <a:pt x="836396" y="342760"/>
                </a:lnTo>
                <a:lnTo>
                  <a:pt x="810818" y="303022"/>
                </a:lnTo>
                <a:lnTo>
                  <a:pt x="782929" y="264985"/>
                </a:lnTo>
                <a:lnTo>
                  <a:pt x="752843" y="228752"/>
                </a:lnTo>
                <a:lnTo>
                  <a:pt x="720661" y="194411"/>
                </a:lnTo>
                <a:lnTo>
                  <a:pt x="686473" y="162077"/>
                </a:lnTo>
                <a:lnTo>
                  <a:pt x="650367" y="131838"/>
                </a:lnTo>
                <a:lnTo>
                  <a:pt x="612457" y="103797"/>
                </a:lnTo>
                <a:lnTo>
                  <a:pt x="572846" y="78054"/>
                </a:lnTo>
                <a:lnTo>
                  <a:pt x="531622" y="54698"/>
                </a:lnTo>
                <a:lnTo>
                  <a:pt x="488886" y="33845"/>
                </a:lnTo>
                <a:lnTo>
                  <a:pt x="444728" y="15570"/>
                </a:lnTo>
                <a:lnTo>
                  <a:pt x="399262" y="0"/>
                </a:lnTo>
                <a:lnTo>
                  <a:pt x="0" y="0"/>
                </a:lnTo>
                <a:lnTo>
                  <a:pt x="0" y="290944"/>
                </a:lnTo>
                <a:lnTo>
                  <a:pt x="40779" y="277431"/>
                </a:lnTo>
                <a:lnTo>
                  <a:pt x="83045" y="267525"/>
                </a:lnTo>
                <a:lnTo>
                  <a:pt x="126631" y="261429"/>
                </a:lnTo>
                <a:lnTo>
                  <a:pt x="171373" y="259359"/>
                </a:lnTo>
                <a:lnTo>
                  <a:pt x="220573" y="261848"/>
                </a:lnTo>
                <a:lnTo>
                  <a:pt x="268363" y="269163"/>
                </a:lnTo>
                <a:lnTo>
                  <a:pt x="314515" y="281063"/>
                </a:lnTo>
                <a:lnTo>
                  <a:pt x="358762" y="297294"/>
                </a:lnTo>
                <a:lnTo>
                  <a:pt x="400875" y="317614"/>
                </a:lnTo>
                <a:lnTo>
                  <a:pt x="440613" y="341782"/>
                </a:lnTo>
                <a:lnTo>
                  <a:pt x="477710" y="369544"/>
                </a:lnTo>
                <a:lnTo>
                  <a:pt x="511949" y="400672"/>
                </a:lnTo>
                <a:lnTo>
                  <a:pt x="543077" y="434911"/>
                </a:lnTo>
                <a:lnTo>
                  <a:pt x="570839" y="472020"/>
                </a:lnTo>
                <a:lnTo>
                  <a:pt x="595007" y="511759"/>
                </a:lnTo>
                <a:lnTo>
                  <a:pt x="615327" y="553885"/>
                </a:lnTo>
                <a:lnTo>
                  <a:pt x="631545" y="598144"/>
                </a:lnTo>
                <a:lnTo>
                  <a:pt x="643445" y="644296"/>
                </a:lnTo>
                <a:lnTo>
                  <a:pt x="650760" y="692099"/>
                </a:lnTo>
                <a:lnTo>
                  <a:pt x="653249" y="741299"/>
                </a:lnTo>
                <a:lnTo>
                  <a:pt x="650113" y="796417"/>
                </a:lnTo>
                <a:lnTo>
                  <a:pt x="640930" y="849731"/>
                </a:lnTo>
                <a:lnTo>
                  <a:pt x="626046" y="900874"/>
                </a:lnTo>
                <a:lnTo>
                  <a:pt x="605840" y="949540"/>
                </a:lnTo>
                <a:lnTo>
                  <a:pt x="580631" y="995362"/>
                </a:lnTo>
                <a:lnTo>
                  <a:pt x="615454" y="974102"/>
                </a:lnTo>
                <a:lnTo>
                  <a:pt x="652665" y="948740"/>
                </a:lnTo>
                <a:lnTo>
                  <a:pt x="691413" y="919391"/>
                </a:lnTo>
                <a:lnTo>
                  <a:pt x="730872" y="886180"/>
                </a:lnTo>
                <a:lnTo>
                  <a:pt x="770229" y="849210"/>
                </a:lnTo>
                <a:lnTo>
                  <a:pt x="808621" y="808609"/>
                </a:lnTo>
                <a:lnTo>
                  <a:pt x="838174" y="773442"/>
                </a:lnTo>
                <a:lnTo>
                  <a:pt x="866127" y="736053"/>
                </a:lnTo>
                <a:lnTo>
                  <a:pt x="892022" y="696531"/>
                </a:lnTo>
                <a:lnTo>
                  <a:pt x="915466" y="654939"/>
                </a:lnTo>
                <a:lnTo>
                  <a:pt x="936028" y="611339"/>
                </a:lnTo>
                <a:close/>
              </a:path>
              <a:path w="981075" h="1013460">
                <a:moveTo>
                  <a:pt x="981075" y="12"/>
                </a:moveTo>
                <a:lnTo>
                  <a:pt x="645198" y="12"/>
                </a:lnTo>
                <a:lnTo>
                  <a:pt x="684822" y="26962"/>
                </a:lnTo>
                <a:lnTo>
                  <a:pt x="722871" y="55968"/>
                </a:lnTo>
                <a:lnTo>
                  <a:pt x="759256" y="86956"/>
                </a:lnTo>
                <a:lnTo>
                  <a:pt x="793915" y="119849"/>
                </a:lnTo>
                <a:lnTo>
                  <a:pt x="826744" y="154546"/>
                </a:lnTo>
                <a:lnTo>
                  <a:pt x="857681" y="190982"/>
                </a:lnTo>
                <a:lnTo>
                  <a:pt x="886650" y="229082"/>
                </a:lnTo>
                <a:lnTo>
                  <a:pt x="913549" y="268744"/>
                </a:lnTo>
                <a:lnTo>
                  <a:pt x="938301" y="309905"/>
                </a:lnTo>
                <a:lnTo>
                  <a:pt x="960843" y="352475"/>
                </a:lnTo>
                <a:lnTo>
                  <a:pt x="981075" y="396392"/>
                </a:lnTo>
                <a:lnTo>
                  <a:pt x="981075" y="12"/>
                </a:lnTo>
                <a:close/>
              </a:path>
            </a:pathLst>
          </a:custGeom>
          <a:solidFill>
            <a:srgbClr val="EA4334"/>
          </a:solidFill>
        </p:spPr>
        <p:txBody>
          <a:bodyPr wrap="square" lIns="0" tIns="0" rIns="0" bIns="0" rtlCol="0"/>
          <a:lstStyle/>
          <a:p>
            <a:endParaRPr/>
          </a:p>
        </p:txBody>
      </p:sp>
      <p:sp>
        <p:nvSpPr>
          <p:cNvPr id="18" name="ZoneTexte 17">
            <a:extLst>
              <a:ext uri="{FF2B5EF4-FFF2-40B4-BE49-F238E27FC236}">
                <a16:creationId xmlns:a16="http://schemas.microsoft.com/office/drawing/2014/main" id="{B47FA55A-EE3F-4FD2-8067-E79B149F6634}"/>
              </a:ext>
            </a:extLst>
          </p:cNvPr>
          <p:cNvSpPr txBox="1"/>
          <p:nvPr/>
        </p:nvSpPr>
        <p:spPr>
          <a:xfrm>
            <a:off x="658974" y="158001"/>
            <a:ext cx="5052060" cy="5078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cap="all" dirty="0" err="1">
                <a:solidFill>
                  <a:schemeClr val="bg1"/>
                </a:solidFill>
                <a:latin typeface="+mj-lt"/>
              </a:rPr>
              <a:t>Investment</a:t>
            </a:r>
            <a:r>
              <a:rPr lang="fr-FR" sz="1800" i="1" dirty="0" err="1">
                <a:solidFill>
                  <a:schemeClr val="bg1"/>
                </a:solidFill>
                <a:latin typeface="Libre Baskerville" panose="02000000000000000000" pitchFamily="2" charset="0"/>
              </a:rPr>
              <a:t>strategie</a:t>
            </a:r>
            <a:br>
              <a:rPr lang="fr-FR" cap="all" dirty="0">
                <a:solidFill>
                  <a:schemeClr val="bg1"/>
                </a:solidFill>
                <a:latin typeface="+mj-lt"/>
              </a:rPr>
            </a:br>
            <a:r>
              <a:rPr lang="fr-FR" sz="900" cap="all" dirty="0">
                <a:solidFill>
                  <a:schemeClr val="bg1"/>
                </a:solidFill>
                <a:latin typeface="Lato Light"/>
              </a:rPr>
              <a:t>SEPTEMBER 2025</a:t>
            </a:r>
            <a:endParaRPr kumimoji="0" lang="fr-FR" sz="900" b="0" i="0" u="none" strike="noStrike" kern="1200" cap="none" spc="0" normalizeH="0" baseline="0" noProof="0" dirty="0">
              <a:ln>
                <a:noFill/>
              </a:ln>
              <a:solidFill>
                <a:schemeClr val="bg1"/>
              </a:solidFill>
              <a:effectLst/>
              <a:uLnTx/>
              <a:uFillTx/>
              <a:latin typeface="Lato Light"/>
              <a:ea typeface="+mn-ea"/>
              <a:cs typeface="+mn-cs"/>
            </a:endParaRPr>
          </a:p>
        </p:txBody>
      </p:sp>
      <p:sp>
        <p:nvSpPr>
          <p:cNvPr id="33" name="Espace réservé du pied de page 32">
            <a:extLst>
              <a:ext uri="{FF2B5EF4-FFF2-40B4-BE49-F238E27FC236}">
                <a16:creationId xmlns:a16="http://schemas.microsoft.com/office/drawing/2014/main" id="{C5D50D06-5C86-42F9-A880-9D179001C822}"/>
              </a:ext>
            </a:extLst>
          </p:cNvPr>
          <p:cNvSpPr>
            <a:spLocks noGrp="1"/>
          </p:cNvSpPr>
          <p:nvPr>
            <p:ph type="ftr" sz="quarter" idx="11"/>
          </p:nvPr>
        </p:nvSpPr>
        <p:spPr/>
        <p:txBody>
          <a:bodyPr/>
          <a:lstStyle/>
          <a:p>
            <a:r>
              <a:rPr lang="fr-FR" dirty="0" err="1"/>
              <a:t>INVESTMENTSTRATEGie</a:t>
            </a:r>
            <a:endParaRPr lang="fr-FR" dirty="0"/>
          </a:p>
        </p:txBody>
      </p:sp>
      <p:sp>
        <p:nvSpPr>
          <p:cNvPr id="2" name="ZoneTexte 1">
            <a:extLst>
              <a:ext uri="{FF2B5EF4-FFF2-40B4-BE49-F238E27FC236}">
                <a16:creationId xmlns:a16="http://schemas.microsoft.com/office/drawing/2014/main" id="{180896B4-8A39-1584-4DE2-49424196B23D}"/>
              </a:ext>
            </a:extLst>
          </p:cNvPr>
          <p:cNvSpPr txBox="1"/>
          <p:nvPr/>
        </p:nvSpPr>
        <p:spPr>
          <a:xfrm>
            <a:off x="658974" y="823832"/>
            <a:ext cx="5553936" cy="8510668"/>
          </a:xfrm>
          <a:prstGeom prst="rect">
            <a:avLst/>
          </a:prstGeom>
          <a:noFill/>
        </p:spPr>
        <p:txBody>
          <a:bodyPr wrap="square" numCol="2" spcCol="216000" rtlCol="0">
            <a:noAutofit/>
          </a:bodyPr>
          <a:lstStyle/>
          <a:p>
            <a:pPr algn="just">
              <a:lnSpc>
                <a:spcPct val="107000"/>
              </a:lnSpc>
              <a:spcBef>
                <a:spcPts val="600"/>
              </a:spcBef>
              <a:buClr>
                <a:schemeClr val="accent1"/>
              </a:buClr>
            </a:pPr>
            <a:r>
              <a:rPr lang="de-DE" sz="900" kern="100" dirty="0">
                <a:latin typeface="Lato" panose="020F0502020204030203" pitchFamily="34" charset="0"/>
                <a:cs typeface="Arial" panose="020B0604020202020204" pitchFamily="34" charset="0"/>
              </a:rPr>
              <a:t>Agrarsektors stieg im August 2025 um nur</a:t>
            </a:r>
            <a:br>
              <a:rPr lang="de-DE" sz="900" kern="100" dirty="0">
                <a:latin typeface="Lato" panose="020F0502020204030203" pitchFamily="34" charset="0"/>
                <a:cs typeface="Arial" panose="020B0604020202020204" pitchFamily="34" charset="0"/>
              </a:rPr>
            </a:br>
            <a:r>
              <a:rPr lang="de-DE" sz="900" kern="100" dirty="0">
                <a:latin typeface="Lato" panose="020F0502020204030203" pitchFamily="34" charset="0"/>
                <a:cs typeface="Arial" panose="020B0604020202020204" pitchFamily="34" charset="0"/>
              </a:rPr>
              <a:t>22.000, weit weniger als die nach oben korrigierten 79.000 im Juli. Zudem könnte der wachsende politische Druck auf die US-Notenbank deren Glaubwürdigkeit beschädigen und Inflationsängste schüren. Trotz der unbestreitbar negativen Folgen der Zölle wäre es voreilig, die USA abzuschreiben. Die US-Wirtschaft ist stark binnen- und dienstleistungsgetrieben. Daher werden nicht alle Unternehmen unter den Handelsspannungen leiden und die Unternehmensgewinne dürften 2025 und 2026 weiterhin zweistellig wachsen. Hinzu kommen Entlastungen durch die Regierung unter Präsident Trump, insbesondere die Steuersenkungen im Rahmen der „Big Beautiful Bill”, die die Belastungen durch Zölle weitgehend ausgleichen dürften. Die Deregulierung des Finanzsektors könnte Kapital für Kredite freisetzen und damit expansionswillige Unternehmen unterstützen. Nicht zuletzt dürfte die Zentralbank mit Blick auf schwächere Arbeitsmarktdaten die Zinsen auch ohne politischen Druck weiter senken. All diese Faktoren dürften die Aktienmärkte in den kommenden Monaten stützen und die Debatte über Stagflation, Rezession, weiche oder ausbleibende Landung in den Hintergrund rücken lassen. Die Bewertungen gemessen am KGV haben inzwischen ein Niveau erreicht, das in keinem Verhältnis zum Risiko steht. Eine leicht untergewichtete Position erscheint daher ratsam. Bei den großen KI-Aktien besteht zwar aufgrund ihrer exzessiven Bewertungen und auf Rekordniveau liegenden Generierung von freiem Cashflow ein hohes Risiko von Rücksetzern. Wir sind dennoch der Meinung, dass dieses Thema langfristig relevant bleiben dürfte. Unser Rat wäre daher, hier den Fokus weniger auf „Infrastruktur“ oder „Ermöglicher“ zu legen, sondern auf „Anwender“. Dazu zählen beispielsweise Anbieter digitaler Werbung, Gesundheitsunternehmen, die KI einsetzen, Plattformen für digitale Vermögenswerte sowie Unternehmen, die von KI und agentenbasierter KI profitieren können.</a:t>
            </a:r>
          </a:p>
          <a:p>
            <a:pPr algn="just">
              <a:lnSpc>
                <a:spcPct val="108000"/>
              </a:lnSpc>
              <a:spcBef>
                <a:spcPts val="600"/>
              </a:spcBef>
              <a:buClr>
                <a:schemeClr val="accent1"/>
              </a:buClr>
            </a:pPr>
            <a:r>
              <a:rPr lang="de-DE" sz="900" b="1" kern="100" dirty="0">
                <a:solidFill>
                  <a:srgbClr val="55A185"/>
                </a:solidFill>
                <a:latin typeface="Lato" panose="020F0502020204030203" pitchFamily="34" charset="0"/>
                <a:cs typeface="Times New Roman" panose="02020603050405020304" pitchFamily="18" charset="0"/>
              </a:rPr>
              <a:t>Europa: Kurzfristiges Momentum schwächt sich ab</a:t>
            </a:r>
          </a:p>
          <a:p>
            <a:pPr algn="just">
              <a:lnSpc>
                <a:spcPct val="107000"/>
              </a:lnSpc>
              <a:spcBef>
                <a:spcPts val="600"/>
              </a:spcBef>
              <a:buClr>
                <a:schemeClr val="accent1"/>
              </a:buClr>
            </a:pPr>
            <a:r>
              <a:rPr lang="de-DE" sz="900" kern="100" dirty="0">
                <a:latin typeface="Lato" panose="020F0502020204030203" pitchFamily="34" charset="0"/>
                <a:cs typeface="Arial" panose="020B0604020202020204" pitchFamily="34" charset="0"/>
              </a:rPr>
              <a:t>Kann sich Europa von den USA abkoppeln und stärker wachsen als in den letzten Jahren? Zuletzt profitierten insbesondere deutsche Aktien von den erwarteten fiskalischen Impulsen durch die für die nächsten zehn Jahre geplanten Investitionspakete für Verteidigung und Infrastruktur mit einem Volumen von 1,2 Billionen Euro. Werden diese Pakete im Herbst auf den Weg gebracht, stehen die Chancen gut, dass Deutschland wieder auf den Wachstumspfad zurückkehrt – wenn auch zunächst nur moderat. Nach über zwei Jahren Rezession wäre dies überfällig. Die fiskalischen Impulse aus Deutschland könnten auch anderen Ländern einen Schub geben, da viele Zulieferer aus der Bau-,</a:t>
            </a:r>
            <a:br>
              <a:rPr lang="de-DE" sz="900" kern="100" dirty="0">
                <a:latin typeface="Lato" panose="020F0502020204030203" pitchFamily="34" charset="0"/>
                <a:cs typeface="Arial" panose="020B0604020202020204" pitchFamily="34" charset="0"/>
              </a:rPr>
            </a:br>
            <a:r>
              <a:rPr lang="de-DE" sz="900" kern="100" dirty="0">
                <a:latin typeface="Lato" panose="020F0502020204030203" pitchFamily="34" charset="0"/>
                <a:cs typeface="Arial" panose="020B0604020202020204" pitchFamily="34" charset="0"/>
              </a:rPr>
              <a:t>Material-, Chemie- und Verteidigungsindustrie in Europa ansässig sind. Für einen nachhaltigen Aufschwung jedoch bedarf es weiterer Verbesserungen des Geschäftsumfelds. Hier bleibt für die europäischen Regierungen noch einiges zu tun. In Deutschland sind bislang nur Entlastungen für Unternehmen bei den Stromkosten für 2026 sowie eine – gleichwohl nicht vor 2028 greifende – Senkung der Körperschaftssteuer vorgesehen. Wie in Europa insgesamt hinken daher auch in Deutschland die Unternehmensgewinne den KGV-Bewertungen hinterher.</a:t>
            </a:r>
          </a:p>
          <a:p>
            <a:pPr algn="just">
              <a:lnSpc>
                <a:spcPct val="107000"/>
              </a:lnSpc>
              <a:spcBef>
                <a:spcPts val="600"/>
              </a:spcBef>
              <a:buClr>
                <a:schemeClr val="accent1"/>
              </a:buClr>
            </a:pPr>
            <a:r>
              <a:rPr lang="de-DE" sz="900" kern="100" dirty="0">
                <a:latin typeface="Lato" panose="020F0502020204030203" pitchFamily="34" charset="0"/>
                <a:cs typeface="Arial" panose="020B0604020202020204" pitchFamily="34" charset="0"/>
              </a:rPr>
              <a:t>Langfristig birgt die Initiative der Europäischen Kommission zur Schaffung einer Spar- und Investitionsunion (SIU) das größte Potenzial, um die Sparvermögen der Europäer in Höhe von 33 Billionen Euro in produktive Investitionen umzulenken und das schwache Wachstum in Europa anzuschieben. Doch angesichts der politischen Krise in Frankreich, wo die Regierung über keine parlamentarische Mehrheit verfügt, sowie der Uneinigkeit innerhalb der EU in bestimmten Fragen ist hier kurzfristig nicht mit wesentlichen Fortschritten zu rechnen. Vielversprechender sind die gemeinsamen Anstrengungen im Verteidigungsbereich: Innerhalb von zehn Jahren sollen 2 Billionen Euro investiert werden, um die Verteidigungsausgaben von 2% auf 3% des BIP zu steigern. Unternehmen bereiten sich bereits auf steigende Auftragseingänge vor und erweitern ihre Kapazitäten. Da dieser Bereich in den Portfolios vieler institutioneller Anleger und Fonds noch nicht vertreten ist, könnten hier anhaltende Zuflüsse folgen. Auch der Bankensektor der Eurozone bietet Aufwärtspotenzial. Dieser erholt sich seit einiger Zeit und überzeugt mit soliden Fundamentaldaten: einer Eigenkapital-rendite von 13 %, einem Anteil notleidender Kredite von unter 2 % und einer Kernkapitalquote von 17 %. Wegen der von den USA verhängten Zölle, die das Wirtschaftswachstum belasten, bevorzugen wir derzeit jedoch Small Caps gegenüber Large und Mid Caps. Letztere hängen stärker vom Export ab und reagieren somit empfindlicher auf außenwirtschaftliche Faktoren.</a:t>
            </a:r>
          </a:p>
          <a:p>
            <a:pPr algn="just">
              <a:lnSpc>
                <a:spcPct val="108000"/>
              </a:lnSpc>
              <a:spcBef>
                <a:spcPts val="600"/>
              </a:spcBef>
              <a:buClr>
                <a:schemeClr val="accent1"/>
              </a:buClr>
            </a:pPr>
            <a:r>
              <a:rPr lang="de-DE" sz="900" b="1" kern="100" dirty="0">
                <a:solidFill>
                  <a:srgbClr val="55A185"/>
                </a:solidFill>
                <a:latin typeface="Lato" panose="020F0502020204030203" pitchFamily="34" charset="0"/>
                <a:cs typeface="Times New Roman" panose="02020603050405020304" pitchFamily="18" charset="0"/>
              </a:rPr>
              <a:t>China – das Land der Zukunft?</a:t>
            </a:r>
          </a:p>
          <a:p>
            <a:pPr algn="just">
              <a:lnSpc>
                <a:spcPct val="107000"/>
              </a:lnSpc>
              <a:spcBef>
                <a:spcPts val="600"/>
              </a:spcBef>
              <a:buClr>
                <a:schemeClr val="accent1"/>
              </a:buClr>
            </a:pPr>
            <a:r>
              <a:rPr lang="de-DE" sz="900" kern="100" dirty="0">
                <a:latin typeface="Lato" panose="020F0502020204030203" pitchFamily="34" charset="0"/>
                <a:cs typeface="Arial" panose="020B0604020202020204" pitchFamily="34" charset="0"/>
              </a:rPr>
              <a:t>Außerhalb Europas und der USA zählen China und Indien zu den Märkten mit dem weltweit größten Wachstumspotenzial. Zwar bremst Chinas Immobilienkrise die Erholung weiterhin, doch die Industriepolitik des Landes schafft Chancen in Zukunftsbranchen, zuletzt etwa durch eine Kampagne, die exzessiven und damit langfristig schädlichen Wettbewerb eindämmen und Preiskämpfe verhindern soll. Auch im Technologiesektor bietet China Potenzial: Die </a:t>
            </a:r>
            <a:br>
              <a:rPr lang="de-DE" sz="900" kern="100" dirty="0">
                <a:latin typeface="Lato" panose="020F0502020204030203" pitchFamily="34" charset="0"/>
                <a:cs typeface="Arial" panose="020B0604020202020204" pitchFamily="34" charset="0"/>
              </a:rPr>
            </a:br>
            <a:endParaRPr lang="de-DE" sz="900" kern="100" dirty="0">
              <a:latin typeface="Lato" panose="020F0502020204030203" pitchFamily="34" charset="0"/>
              <a:cs typeface="Arial" panose="020B0604020202020204" pitchFamily="34" charset="0"/>
            </a:endParaRPr>
          </a:p>
        </p:txBody>
      </p:sp>
      <p:sp>
        <p:nvSpPr>
          <p:cNvPr id="10" name="Slide Number Placeholder 5">
            <a:extLst>
              <a:ext uri="{FF2B5EF4-FFF2-40B4-BE49-F238E27FC236}">
                <a16:creationId xmlns:a16="http://schemas.microsoft.com/office/drawing/2014/main" id="{8BF7769E-1177-66B2-AE31-82F00FE8F612}"/>
              </a:ext>
            </a:extLst>
          </p:cNvPr>
          <p:cNvSpPr>
            <a:spLocks noGrp="1"/>
          </p:cNvSpPr>
          <p:nvPr>
            <p:ph type="sldNum" sz="quarter" idx="12"/>
          </p:nvPr>
        </p:nvSpPr>
        <p:spPr>
          <a:xfrm>
            <a:off x="5894173" y="9181397"/>
            <a:ext cx="492340" cy="527403"/>
          </a:xfrm>
        </p:spPr>
        <p:txBody>
          <a:bodyPr/>
          <a:lstStyle>
            <a:lvl1pPr>
              <a:defRPr>
                <a:solidFill>
                  <a:schemeClr val="accent5"/>
                </a:solidFill>
              </a:defRPr>
            </a:lvl1pPr>
          </a:lstStyle>
          <a:p>
            <a:fld id="{E36D6425-F39C-4354-802F-02AE892396EA}" type="slidenum">
              <a:rPr lang="fr-FR" smtClean="0"/>
              <a:pPr/>
              <a:t>2</a:t>
            </a:fld>
            <a:endParaRPr lang="fr-FR" dirty="0"/>
          </a:p>
        </p:txBody>
      </p:sp>
      <p:cxnSp>
        <p:nvCxnSpPr>
          <p:cNvPr id="13" name="Connecteur droit 6">
            <a:extLst>
              <a:ext uri="{FF2B5EF4-FFF2-40B4-BE49-F238E27FC236}">
                <a16:creationId xmlns:a16="http://schemas.microsoft.com/office/drawing/2014/main" id="{DDC15EB3-E046-9BE4-7A30-8C875EEF90E7}"/>
              </a:ext>
            </a:extLst>
          </p:cNvPr>
          <p:cNvCxnSpPr/>
          <p:nvPr/>
        </p:nvCxnSpPr>
        <p:spPr>
          <a:xfrm>
            <a:off x="5966750" y="9450490"/>
            <a:ext cx="118800" cy="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1390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7" name="Textfeld 2">
            <a:extLst>
              <a:ext uri="{FF2B5EF4-FFF2-40B4-BE49-F238E27FC236}">
                <a16:creationId xmlns:a16="http://schemas.microsoft.com/office/drawing/2014/main" id="{720B96BE-19C5-B4AA-A7F7-2F4482C8E308}"/>
              </a:ext>
            </a:extLst>
          </p:cNvPr>
          <p:cNvSpPr txBox="1">
            <a:spLocks noChangeArrowheads="1"/>
          </p:cNvSpPr>
          <p:nvPr/>
        </p:nvSpPr>
        <p:spPr bwMode="auto">
          <a:xfrm>
            <a:off x="468582" y="8746214"/>
            <a:ext cx="5914800" cy="784800"/>
          </a:xfrm>
          <a:prstGeom prst="rect">
            <a:avLst/>
          </a:prstGeom>
          <a:noFill/>
          <a:ln w="9525">
            <a:noFill/>
            <a:miter lim="800000"/>
            <a:headEnd/>
            <a:tailEnd/>
          </a:ln>
        </p:spPr>
        <p:txBody>
          <a:bodyPr rot="0" vert="horz" wrap="square" lIns="0" tIns="0" rIns="0" bIns="0" anchor="t" anchorCtr="0">
            <a:noAutofit/>
          </a:bodyPr>
          <a:lstStyle>
            <a:defPPr>
              <a:defRPr lang="en-US"/>
            </a:defPPr>
            <a:lvl1pPr>
              <a:spcAft>
                <a:spcPts val="0"/>
              </a:spcAft>
              <a:tabLst>
                <a:tab pos="180340" algn="l"/>
                <a:tab pos="457200" algn="l"/>
              </a:tabLst>
              <a:defRPr sz="750" b="1">
                <a:effectLst/>
                <a:ea typeface="MS Mincho" panose="02020609040205080304" pitchFamily="49" charset="-128"/>
                <a:cs typeface="Times New Roman" panose="02020603050405020304" pitchFamily="18" charset="0"/>
              </a:defRPr>
            </a:lvl1pPr>
          </a:lstStyle>
          <a:p>
            <a:r>
              <a:rPr lang="de-DE" dirty="0"/>
              <a:t>ODDO BHF Asset Management SAS (Frankreich)</a:t>
            </a:r>
          </a:p>
          <a:p>
            <a:r>
              <a:rPr lang="de-DE" b="0" dirty="0"/>
              <a:t>Von der französischen Börsenaufsicht (</a:t>
            </a:r>
            <a:r>
              <a:rPr lang="de-DE" b="0" dirty="0" err="1"/>
              <a:t>Autorité</a:t>
            </a:r>
            <a:r>
              <a:rPr lang="de-DE" b="0" dirty="0"/>
              <a:t> des </a:t>
            </a:r>
            <a:r>
              <a:rPr lang="de-DE" b="0" dirty="0" err="1"/>
              <a:t>Marchés</a:t>
            </a:r>
            <a:r>
              <a:rPr lang="de-DE" b="0" dirty="0"/>
              <a:t> Financiers) unter der Nummer GP 99011 zugelassene Fondsverwaltungs-gesellschaft. Vereinfachte Aktiengesellschaft französischen Rechts (</a:t>
            </a:r>
            <a:r>
              <a:rPr lang="de-DE" b="0" dirty="0" err="1"/>
              <a:t>société</a:t>
            </a:r>
            <a:r>
              <a:rPr lang="de-DE" b="0" dirty="0"/>
              <a:t> par </a:t>
            </a:r>
            <a:r>
              <a:rPr lang="de-DE" b="0" dirty="0" err="1"/>
              <a:t>actions</a:t>
            </a:r>
            <a:r>
              <a:rPr lang="de-DE" b="0" dirty="0"/>
              <a:t> </a:t>
            </a:r>
            <a:r>
              <a:rPr lang="de-DE" b="0" dirty="0" err="1"/>
              <a:t>simplifiée</a:t>
            </a:r>
            <a:r>
              <a:rPr lang="de-DE" b="0" dirty="0"/>
              <a:t>) mit einem Kapital von 21.500.000 €.  Eingetragen ins Pariser Handelsregister unter der Nummer 340 902 857. </a:t>
            </a:r>
            <a:br>
              <a:rPr lang="de-DE" b="0" dirty="0"/>
            </a:br>
            <a:r>
              <a:rPr lang="de-DE" b="0" dirty="0"/>
              <a:t>12 </a:t>
            </a:r>
            <a:r>
              <a:rPr lang="de-DE" b="0" dirty="0" err="1"/>
              <a:t>boulevard</a:t>
            </a:r>
            <a:r>
              <a:rPr lang="de-DE" b="0" dirty="0"/>
              <a:t> de la Madeleine – 75440 Paris </a:t>
            </a:r>
            <a:r>
              <a:rPr lang="de-DE" b="0" dirty="0" err="1"/>
              <a:t>Cedex</a:t>
            </a:r>
            <a:r>
              <a:rPr lang="de-DE" b="0" dirty="0"/>
              <a:t> 09 Frankreich – Telefon: +33 1 44 51 85 00</a:t>
            </a:r>
          </a:p>
          <a:p>
            <a:r>
              <a:rPr lang="de-DE" dirty="0"/>
              <a:t>am.oddo-bhf.com</a:t>
            </a:r>
          </a:p>
        </p:txBody>
      </p:sp>
      <p:pic>
        <p:nvPicPr>
          <p:cNvPr id="46" name="Image 45">
            <a:extLst>
              <a:ext uri="{FF2B5EF4-FFF2-40B4-BE49-F238E27FC236}">
                <a16:creationId xmlns:a16="http://schemas.microsoft.com/office/drawing/2014/main" id="{92836AEC-503F-4E35-946C-07923307773B}"/>
              </a:ext>
            </a:extLst>
          </p:cNvPr>
          <p:cNvPicPr>
            <a:picLocks noChangeAspect="1"/>
          </p:cNvPicPr>
          <p:nvPr/>
        </p:nvPicPr>
        <p:blipFill rotWithShape="1">
          <a:blip r:embed="rId2">
            <a:extLst>
              <a:ext uri="{28A0092B-C50C-407E-A947-70E740481C1C}">
                <a14:useLocalDpi xmlns:a14="http://schemas.microsoft.com/office/drawing/2010/main" val="0"/>
              </a:ext>
            </a:extLst>
          </a:blip>
          <a:srcRect l="15767" r="4445"/>
          <a:stretch/>
        </p:blipFill>
        <p:spPr>
          <a:xfrm>
            <a:off x="0" y="833322"/>
            <a:ext cx="6858696" cy="9018554"/>
          </a:xfrm>
          <a:prstGeom prst="rect">
            <a:avLst/>
          </a:prstGeom>
        </p:spPr>
      </p:pic>
      <p:pic>
        <p:nvPicPr>
          <p:cNvPr id="4" name="Image 3">
            <a:extLst>
              <a:ext uri="{FF2B5EF4-FFF2-40B4-BE49-F238E27FC236}">
                <a16:creationId xmlns:a16="http://schemas.microsoft.com/office/drawing/2014/main" id="{678BCF5A-1D8D-46A3-BB6A-C14E5D09B865}"/>
              </a:ext>
            </a:extLst>
          </p:cNvPr>
          <p:cNvPicPr>
            <a:picLocks noChangeAspect="1"/>
          </p:cNvPicPr>
          <p:nvPr/>
        </p:nvPicPr>
        <p:blipFill rotWithShape="1">
          <a:blip r:embed="rId3"/>
          <a:srcRect t="55049" b="24483"/>
          <a:stretch/>
        </p:blipFill>
        <p:spPr>
          <a:xfrm>
            <a:off x="-695" y="1"/>
            <a:ext cx="6858695" cy="789652"/>
          </a:xfrm>
          <a:prstGeom prst="rect">
            <a:avLst/>
          </a:prstGeom>
        </p:spPr>
      </p:pic>
      <p:sp>
        <p:nvSpPr>
          <p:cNvPr id="7" name="object 7">
            <a:extLst>
              <a:ext uri="{FF2B5EF4-FFF2-40B4-BE49-F238E27FC236}">
                <a16:creationId xmlns:a16="http://schemas.microsoft.com/office/drawing/2014/main" id="{6AE25CFC-A295-4E20-ABC0-08C219FACA82}"/>
              </a:ext>
            </a:extLst>
          </p:cNvPr>
          <p:cNvSpPr/>
          <p:nvPr/>
        </p:nvSpPr>
        <p:spPr>
          <a:xfrm>
            <a:off x="6419287" y="279552"/>
            <a:ext cx="184266" cy="190348"/>
          </a:xfrm>
          <a:custGeom>
            <a:avLst/>
            <a:gdLst/>
            <a:ahLst/>
            <a:cxnLst/>
            <a:rect l="l" t="t" r="r" b="b"/>
            <a:pathLst>
              <a:path w="981075" h="1013460">
                <a:moveTo>
                  <a:pt x="548792" y="741299"/>
                </a:moveTo>
                <a:lnTo>
                  <a:pt x="545846" y="694016"/>
                </a:lnTo>
                <a:lnTo>
                  <a:pt x="537235" y="648474"/>
                </a:lnTo>
                <a:lnTo>
                  <a:pt x="523341" y="605015"/>
                </a:lnTo>
                <a:lnTo>
                  <a:pt x="504494" y="564007"/>
                </a:lnTo>
                <a:lnTo>
                  <a:pt x="481076" y="525805"/>
                </a:lnTo>
                <a:lnTo>
                  <a:pt x="453415" y="490753"/>
                </a:lnTo>
                <a:lnTo>
                  <a:pt x="421894" y="459219"/>
                </a:lnTo>
                <a:lnTo>
                  <a:pt x="386842" y="431571"/>
                </a:lnTo>
                <a:lnTo>
                  <a:pt x="348640" y="408139"/>
                </a:lnTo>
                <a:lnTo>
                  <a:pt x="307632" y="389293"/>
                </a:lnTo>
                <a:lnTo>
                  <a:pt x="264185" y="375399"/>
                </a:lnTo>
                <a:lnTo>
                  <a:pt x="218643" y="366788"/>
                </a:lnTo>
                <a:lnTo>
                  <a:pt x="171361" y="363842"/>
                </a:lnTo>
                <a:lnTo>
                  <a:pt x="125882" y="366585"/>
                </a:lnTo>
                <a:lnTo>
                  <a:pt x="82003" y="374586"/>
                </a:lnTo>
                <a:lnTo>
                  <a:pt x="40030" y="387502"/>
                </a:lnTo>
                <a:lnTo>
                  <a:pt x="292" y="405015"/>
                </a:lnTo>
                <a:lnTo>
                  <a:pt x="4381" y="462305"/>
                </a:lnTo>
                <a:lnTo>
                  <a:pt x="14389" y="517486"/>
                </a:lnTo>
                <a:lnTo>
                  <a:pt x="29692" y="570484"/>
                </a:lnTo>
                <a:lnTo>
                  <a:pt x="49695" y="621182"/>
                </a:lnTo>
                <a:lnTo>
                  <a:pt x="73774" y="669480"/>
                </a:lnTo>
                <a:lnTo>
                  <a:pt x="101307" y="715276"/>
                </a:lnTo>
                <a:lnTo>
                  <a:pt x="131711" y="758469"/>
                </a:lnTo>
                <a:lnTo>
                  <a:pt x="164350" y="798957"/>
                </a:lnTo>
                <a:lnTo>
                  <a:pt x="198628" y="836637"/>
                </a:lnTo>
                <a:lnTo>
                  <a:pt x="233921" y="871410"/>
                </a:lnTo>
                <a:lnTo>
                  <a:pt x="269608" y="903160"/>
                </a:lnTo>
                <a:lnTo>
                  <a:pt x="305104" y="931811"/>
                </a:lnTo>
                <a:lnTo>
                  <a:pt x="339788" y="957224"/>
                </a:lnTo>
                <a:lnTo>
                  <a:pt x="373037" y="979335"/>
                </a:lnTo>
                <a:lnTo>
                  <a:pt x="432790" y="1013180"/>
                </a:lnTo>
                <a:lnTo>
                  <a:pt x="466178" y="976591"/>
                </a:lnTo>
                <a:lnTo>
                  <a:pt x="494601" y="935863"/>
                </a:lnTo>
                <a:lnTo>
                  <a:pt x="517563" y="891476"/>
                </a:lnTo>
                <a:lnTo>
                  <a:pt x="534581" y="843940"/>
                </a:lnTo>
                <a:lnTo>
                  <a:pt x="545147" y="793711"/>
                </a:lnTo>
                <a:lnTo>
                  <a:pt x="548792" y="741299"/>
                </a:lnTo>
                <a:close/>
              </a:path>
              <a:path w="981075" h="1013460">
                <a:moveTo>
                  <a:pt x="936028" y="611339"/>
                </a:moveTo>
                <a:lnTo>
                  <a:pt x="926325" y="563473"/>
                </a:lnTo>
                <a:lnTo>
                  <a:pt x="913726" y="516724"/>
                </a:lnTo>
                <a:lnTo>
                  <a:pt x="898347" y="471182"/>
                </a:lnTo>
                <a:lnTo>
                  <a:pt x="880262" y="426935"/>
                </a:lnTo>
                <a:lnTo>
                  <a:pt x="859574" y="384098"/>
                </a:lnTo>
                <a:lnTo>
                  <a:pt x="836396" y="342760"/>
                </a:lnTo>
                <a:lnTo>
                  <a:pt x="810818" y="303022"/>
                </a:lnTo>
                <a:lnTo>
                  <a:pt x="782929" y="264985"/>
                </a:lnTo>
                <a:lnTo>
                  <a:pt x="752843" y="228752"/>
                </a:lnTo>
                <a:lnTo>
                  <a:pt x="720661" y="194411"/>
                </a:lnTo>
                <a:lnTo>
                  <a:pt x="686473" y="162077"/>
                </a:lnTo>
                <a:lnTo>
                  <a:pt x="650367" y="131838"/>
                </a:lnTo>
                <a:lnTo>
                  <a:pt x="612457" y="103797"/>
                </a:lnTo>
                <a:lnTo>
                  <a:pt x="572846" y="78054"/>
                </a:lnTo>
                <a:lnTo>
                  <a:pt x="531622" y="54698"/>
                </a:lnTo>
                <a:lnTo>
                  <a:pt x="488886" y="33845"/>
                </a:lnTo>
                <a:lnTo>
                  <a:pt x="444728" y="15570"/>
                </a:lnTo>
                <a:lnTo>
                  <a:pt x="399262" y="0"/>
                </a:lnTo>
                <a:lnTo>
                  <a:pt x="0" y="0"/>
                </a:lnTo>
                <a:lnTo>
                  <a:pt x="0" y="290944"/>
                </a:lnTo>
                <a:lnTo>
                  <a:pt x="40779" y="277431"/>
                </a:lnTo>
                <a:lnTo>
                  <a:pt x="83045" y="267525"/>
                </a:lnTo>
                <a:lnTo>
                  <a:pt x="126631" y="261429"/>
                </a:lnTo>
                <a:lnTo>
                  <a:pt x="171373" y="259359"/>
                </a:lnTo>
                <a:lnTo>
                  <a:pt x="220573" y="261848"/>
                </a:lnTo>
                <a:lnTo>
                  <a:pt x="268363" y="269163"/>
                </a:lnTo>
                <a:lnTo>
                  <a:pt x="314515" y="281063"/>
                </a:lnTo>
                <a:lnTo>
                  <a:pt x="358762" y="297294"/>
                </a:lnTo>
                <a:lnTo>
                  <a:pt x="400875" y="317614"/>
                </a:lnTo>
                <a:lnTo>
                  <a:pt x="440613" y="341782"/>
                </a:lnTo>
                <a:lnTo>
                  <a:pt x="477710" y="369544"/>
                </a:lnTo>
                <a:lnTo>
                  <a:pt x="511949" y="400672"/>
                </a:lnTo>
                <a:lnTo>
                  <a:pt x="543077" y="434911"/>
                </a:lnTo>
                <a:lnTo>
                  <a:pt x="570839" y="472020"/>
                </a:lnTo>
                <a:lnTo>
                  <a:pt x="595007" y="511759"/>
                </a:lnTo>
                <a:lnTo>
                  <a:pt x="615327" y="553885"/>
                </a:lnTo>
                <a:lnTo>
                  <a:pt x="631545" y="598144"/>
                </a:lnTo>
                <a:lnTo>
                  <a:pt x="643445" y="644296"/>
                </a:lnTo>
                <a:lnTo>
                  <a:pt x="650760" y="692099"/>
                </a:lnTo>
                <a:lnTo>
                  <a:pt x="653249" y="741299"/>
                </a:lnTo>
                <a:lnTo>
                  <a:pt x="650113" y="796417"/>
                </a:lnTo>
                <a:lnTo>
                  <a:pt x="640930" y="849731"/>
                </a:lnTo>
                <a:lnTo>
                  <a:pt x="626046" y="900874"/>
                </a:lnTo>
                <a:lnTo>
                  <a:pt x="605840" y="949540"/>
                </a:lnTo>
                <a:lnTo>
                  <a:pt x="580631" y="995362"/>
                </a:lnTo>
                <a:lnTo>
                  <a:pt x="615454" y="974102"/>
                </a:lnTo>
                <a:lnTo>
                  <a:pt x="652665" y="948740"/>
                </a:lnTo>
                <a:lnTo>
                  <a:pt x="691413" y="919391"/>
                </a:lnTo>
                <a:lnTo>
                  <a:pt x="730872" y="886180"/>
                </a:lnTo>
                <a:lnTo>
                  <a:pt x="770229" y="849210"/>
                </a:lnTo>
                <a:lnTo>
                  <a:pt x="808621" y="808609"/>
                </a:lnTo>
                <a:lnTo>
                  <a:pt x="838174" y="773442"/>
                </a:lnTo>
                <a:lnTo>
                  <a:pt x="866127" y="736053"/>
                </a:lnTo>
                <a:lnTo>
                  <a:pt x="892022" y="696531"/>
                </a:lnTo>
                <a:lnTo>
                  <a:pt x="915466" y="654939"/>
                </a:lnTo>
                <a:lnTo>
                  <a:pt x="936028" y="611339"/>
                </a:lnTo>
                <a:close/>
              </a:path>
              <a:path w="981075" h="1013460">
                <a:moveTo>
                  <a:pt x="981075" y="12"/>
                </a:moveTo>
                <a:lnTo>
                  <a:pt x="645198" y="12"/>
                </a:lnTo>
                <a:lnTo>
                  <a:pt x="684822" y="26962"/>
                </a:lnTo>
                <a:lnTo>
                  <a:pt x="722871" y="55968"/>
                </a:lnTo>
                <a:lnTo>
                  <a:pt x="759256" y="86956"/>
                </a:lnTo>
                <a:lnTo>
                  <a:pt x="793915" y="119849"/>
                </a:lnTo>
                <a:lnTo>
                  <a:pt x="826744" y="154546"/>
                </a:lnTo>
                <a:lnTo>
                  <a:pt x="857681" y="190982"/>
                </a:lnTo>
                <a:lnTo>
                  <a:pt x="886650" y="229082"/>
                </a:lnTo>
                <a:lnTo>
                  <a:pt x="913549" y="268744"/>
                </a:lnTo>
                <a:lnTo>
                  <a:pt x="938301" y="309905"/>
                </a:lnTo>
                <a:lnTo>
                  <a:pt x="960843" y="352475"/>
                </a:lnTo>
                <a:lnTo>
                  <a:pt x="981075" y="396392"/>
                </a:lnTo>
                <a:lnTo>
                  <a:pt x="981075" y="12"/>
                </a:lnTo>
                <a:close/>
              </a:path>
            </a:pathLst>
          </a:custGeom>
          <a:solidFill>
            <a:srgbClr val="EA4334"/>
          </a:solidFill>
        </p:spPr>
        <p:txBody>
          <a:bodyPr wrap="square" lIns="0" tIns="0" rIns="0" bIns="0" rtlCol="0"/>
          <a:lstStyle/>
          <a:p>
            <a:endParaRPr/>
          </a:p>
        </p:txBody>
      </p:sp>
      <p:sp>
        <p:nvSpPr>
          <p:cNvPr id="18" name="ZoneTexte 17">
            <a:extLst>
              <a:ext uri="{FF2B5EF4-FFF2-40B4-BE49-F238E27FC236}">
                <a16:creationId xmlns:a16="http://schemas.microsoft.com/office/drawing/2014/main" id="{B47FA55A-EE3F-4FD2-8067-E79B149F6634}"/>
              </a:ext>
            </a:extLst>
          </p:cNvPr>
          <p:cNvSpPr txBox="1"/>
          <p:nvPr/>
        </p:nvSpPr>
        <p:spPr>
          <a:xfrm>
            <a:off x="658974" y="158001"/>
            <a:ext cx="5052060" cy="507831"/>
          </a:xfrm>
          <a:prstGeom prst="rect">
            <a:avLst/>
          </a:prstGeom>
          <a:noFill/>
        </p:spPr>
        <p:txBody>
          <a:bodyPr wrap="square" rtlCol="0">
            <a:spAutoFit/>
          </a:bodyPr>
          <a:lstStyle/>
          <a:p>
            <a:pPr lvl="0">
              <a:defRPr/>
            </a:pPr>
            <a:r>
              <a:rPr lang="fr-FR" cap="all" dirty="0" err="1">
                <a:solidFill>
                  <a:schemeClr val="bg1"/>
                </a:solidFill>
                <a:latin typeface="+mj-lt"/>
              </a:rPr>
              <a:t>Investment</a:t>
            </a:r>
            <a:r>
              <a:rPr lang="fr-FR" sz="1800" i="1" dirty="0" err="1">
                <a:solidFill>
                  <a:schemeClr val="bg1"/>
                </a:solidFill>
                <a:latin typeface="Libre Baskerville" panose="02000000000000000000" pitchFamily="2" charset="0"/>
              </a:rPr>
              <a:t>strategie</a:t>
            </a:r>
            <a:br>
              <a:rPr lang="fr-FR" cap="all" dirty="0">
                <a:solidFill>
                  <a:schemeClr val="bg1"/>
                </a:solidFill>
                <a:latin typeface="+mj-lt"/>
              </a:rPr>
            </a:br>
            <a:r>
              <a:rPr lang="fr-FR" sz="900" cap="all" dirty="0">
                <a:solidFill>
                  <a:schemeClr val="bg1"/>
                </a:solidFill>
                <a:latin typeface="Lato Light"/>
              </a:rPr>
              <a:t>SEPTEMBER 2025</a:t>
            </a:r>
            <a:endParaRPr kumimoji="0" lang="fr-FR" sz="900" b="0" i="0" u="none" strike="noStrike" kern="1200" cap="none" spc="0" normalizeH="0" baseline="0" noProof="0" dirty="0">
              <a:ln>
                <a:noFill/>
              </a:ln>
              <a:solidFill>
                <a:schemeClr val="bg1"/>
              </a:solidFill>
              <a:effectLst/>
              <a:uLnTx/>
              <a:uFillTx/>
              <a:latin typeface="Lato Light"/>
              <a:ea typeface="+mn-ea"/>
              <a:cs typeface="+mn-cs"/>
            </a:endParaRPr>
          </a:p>
        </p:txBody>
      </p:sp>
      <p:sp>
        <p:nvSpPr>
          <p:cNvPr id="33" name="Espace réservé du pied de page 32">
            <a:extLst>
              <a:ext uri="{FF2B5EF4-FFF2-40B4-BE49-F238E27FC236}">
                <a16:creationId xmlns:a16="http://schemas.microsoft.com/office/drawing/2014/main" id="{C5D50D06-5C86-42F9-A880-9D179001C822}"/>
              </a:ext>
            </a:extLst>
          </p:cNvPr>
          <p:cNvSpPr>
            <a:spLocks noGrp="1"/>
          </p:cNvSpPr>
          <p:nvPr>
            <p:ph type="ftr" sz="quarter" idx="11"/>
          </p:nvPr>
        </p:nvSpPr>
        <p:spPr/>
        <p:txBody>
          <a:bodyPr/>
          <a:lstStyle/>
          <a:p>
            <a:r>
              <a:rPr lang="fr-FR" dirty="0"/>
              <a:t>INVESTMENTSTRATEGIE</a:t>
            </a:r>
          </a:p>
        </p:txBody>
      </p:sp>
      <p:sp>
        <p:nvSpPr>
          <p:cNvPr id="34" name="Espace réservé du numéro de diapositive 33">
            <a:extLst>
              <a:ext uri="{FF2B5EF4-FFF2-40B4-BE49-F238E27FC236}">
                <a16:creationId xmlns:a16="http://schemas.microsoft.com/office/drawing/2014/main" id="{85BFE910-2819-483F-9D65-3049CC9D475F}"/>
              </a:ext>
            </a:extLst>
          </p:cNvPr>
          <p:cNvSpPr>
            <a:spLocks noGrp="1"/>
          </p:cNvSpPr>
          <p:nvPr>
            <p:ph type="sldNum" sz="quarter" idx="12"/>
          </p:nvPr>
        </p:nvSpPr>
        <p:spPr>
          <a:xfrm>
            <a:off x="5894173" y="9181397"/>
            <a:ext cx="492340" cy="527403"/>
          </a:xfrm>
        </p:spPr>
        <p:txBody>
          <a:bodyPr/>
          <a:lstStyle/>
          <a:p>
            <a:fld id="{E36D6425-F39C-4354-802F-02AE892396EA}" type="slidenum">
              <a:rPr lang="fr-FR" smtClean="0"/>
              <a:pPr/>
              <a:t>3</a:t>
            </a:fld>
            <a:endParaRPr lang="fr-FR" dirty="0"/>
          </a:p>
        </p:txBody>
      </p:sp>
      <p:sp>
        <p:nvSpPr>
          <p:cNvPr id="10" name="Espace réservé du contenu 2">
            <a:extLst>
              <a:ext uri="{FF2B5EF4-FFF2-40B4-BE49-F238E27FC236}">
                <a16:creationId xmlns:a16="http://schemas.microsoft.com/office/drawing/2014/main" id="{B4A7BD3B-CA29-7307-3246-697F1A7A60B5}"/>
              </a:ext>
            </a:extLst>
          </p:cNvPr>
          <p:cNvSpPr txBox="1">
            <a:spLocks/>
          </p:cNvSpPr>
          <p:nvPr/>
        </p:nvSpPr>
        <p:spPr>
          <a:xfrm>
            <a:off x="468356" y="7463440"/>
            <a:ext cx="5915026" cy="1190578"/>
          </a:xfrm>
          <a:prstGeom prst="rect">
            <a:avLst/>
          </a:prstGeom>
        </p:spPr>
        <p:txBody>
          <a:bodyPr vert="horz" lIns="0" tIns="0" rIns="0" bIns="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just">
              <a:lnSpc>
                <a:spcPct val="80000"/>
              </a:lnSpc>
              <a:spcBef>
                <a:spcPts val="0"/>
              </a:spcBef>
            </a:pPr>
            <a:r>
              <a:rPr lang="de-DE" sz="700" b="1" dirty="0"/>
              <a:t>Die Wertentwicklung in der Vergangenheit ist kein verlässlicher Indikator für künftige Erträge und unterliegt im Zeitverlauf</a:t>
            </a:r>
          </a:p>
          <a:p>
            <a:pPr algn="just">
              <a:lnSpc>
                <a:spcPct val="80000"/>
              </a:lnSpc>
              <a:spcBef>
                <a:spcPts val="0"/>
              </a:spcBef>
            </a:pPr>
            <a:r>
              <a:rPr lang="de-DE" sz="700" b="1" dirty="0"/>
              <a:t>Schwankungen. Die Performance kann bei Anlagen mit Fremdwährungsbezug infolge von Währungskursschwankungen steigen oder fallen. Schwellenländer können mehr politischen, wirtschaftlichen oder strukturellen Herausforderungen ausgesetzt sein als entwickelte Länder, woraus ein höheres Risiko entstehen kann</a:t>
            </a:r>
          </a:p>
          <a:p>
            <a:pPr algn="just">
              <a:lnSpc>
                <a:spcPct val="80000"/>
              </a:lnSpc>
              <a:spcBef>
                <a:spcPts val="300"/>
              </a:spcBef>
            </a:pPr>
            <a:r>
              <a:rPr lang="de-DE" sz="700" b="1" dirty="0">
                <a:effectLst/>
                <a:ea typeface="MS Mincho" panose="02020609040205080304" pitchFamily="49" charset="-128"/>
                <a:cs typeface="Times New Roman" panose="02020603050405020304" pitchFamily="18" charset="0"/>
              </a:rPr>
              <a:t>Wichtige Hinweise: </a:t>
            </a:r>
            <a:r>
              <a:rPr lang="de-DE" sz="700" dirty="0">
                <a:effectLst/>
                <a:ea typeface="MS Mincho" panose="02020609040205080304" pitchFamily="49" charset="-128"/>
                <a:cs typeface="Times New Roman" panose="02020603050405020304" pitchFamily="18" charset="0"/>
              </a:rPr>
              <a:t>ODDO BHF Asset Management ist die Vermögensverwaltungssparte der ODDO BHF-Gruppe. Es handelt sich hierbei um die gemeinsame Marke von drei eigenständigen juristischen Einheiten: ODDO BHF  Asset  Management SAS (Frankreich), ODDO BHF  Asset Management  GmbH (Deutschland) und ODDO BHF Asset Management Lux (Luxembourg).  Alle in diesem Dokument wiedergegebenen Einschätzungen und Meinungen dienen lediglich zur Veranschaulichung. Sie spiegeln die Einschätzungen und Meinungen des jeweiligen Autors zum Zeitpunkt der Veröffentlichung wider und können sich jederzeit ohne vorherige Ankündigung verändern, eine Haftung  hierfür wird nicht übernommen. Eine Wertentwicklung in der Vergangenheit darf nicht als Hinweis oder Garantie für die zukünftige Wertentwicklung angesehen werden. Sie unterliegt im Zeitverlauf Schwankungen. Es wird keine - ausdrückliche oder stillschweigende - Zusicherung oder Gewährleistung einer zukünftigen Wertentwicklung gegeben.  Im Vorfeld einer Investition in diese Vermögensklassen sind die Anleger ausdrücklich angehalten, sich detailliert mit den Risiken der Anlage in diese Vermögensklassen, insbesondere des Kapitalverlustes, vertraut zu machen. Die Investition muss mit den Anlagezielen, dem Anlagehorizont und der Risikobereitschaft des Anlegers in Bezug auf die Investition übereinstimmen</a:t>
            </a:r>
            <a:endParaRPr lang="fr-FR" sz="700" dirty="0">
              <a:effectLst/>
              <a:ea typeface="MS Mincho" panose="02020609040205080304" pitchFamily="49" charset="-128"/>
              <a:cs typeface="Times New Roman" panose="02020603050405020304" pitchFamily="18" charset="0"/>
            </a:endParaRPr>
          </a:p>
        </p:txBody>
      </p:sp>
      <p:sp>
        <p:nvSpPr>
          <p:cNvPr id="15" name="Rectangle 14">
            <a:extLst>
              <a:ext uri="{FF2B5EF4-FFF2-40B4-BE49-F238E27FC236}">
                <a16:creationId xmlns:a16="http://schemas.microsoft.com/office/drawing/2014/main" id="{B3B60F07-FF97-4441-983E-3F1A357B8100}"/>
              </a:ext>
            </a:extLst>
          </p:cNvPr>
          <p:cNvSpPr/>
          <p:nvPr/>
        </p:nvSpPr>
        <p:spPr>
          <a:xfrm>
            <a:off x="488516" y="797274"/>
            <a:ext cx="5874706" cy="634530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59" name="ZoneTexte 1">
            <a:extLst>
              <a:ext uri="{FF2B5EF4-FFF2-40B4-BE49-F238E27FC236}">
                <a16:creationId xmlns:a16="http://schemas.microsoft.com/office/drawing/2014/main" id="{180896B4-8A39-1584-4DE2-49424196B23D}"/>
              </a:ext>
            </a:extLst>
          </p:cNvPr>
          <p:cNvSpPr txBox="1"/>
          <p:nvPr/>
        </p:nvSpPr>
        <p:spPr>
          <a:xfrm>
            <a:off x="658974" y="892807"/>
            <a:ext cx="5553936" cy="6249771"/>
          </a:xfrm>
          <a:prstGeom prst="rect">
            <a:avLst/>
          </a:prstGeom>
          <a:noFill/>
        </p:spPr>
        <p:txBody>
          <a:bodyPr wrap="square" numCol="2" spcCol="216000" rtlCol="0">
            <a:noAutofit/>
          </a:bodyPr>
          <a:lstStyle/>
          <a:p>
            <a:pPr algn="just">
              <a:lnSpc>
                <a:spcPct val="107000"/>
              </a:lnSpc>
              <a:spcAft>
                <a:spcPts val="600"/>
              </a:spcAft>
              <a:buClr>
                <a:schemeClr val="accent1"/>
              </a:buClr>
            </a:pPr>
            <a:r>
              <a:rPr lang="de-DE" sz="900" kern="100" dirty="0">
                <a:latin typeface="Lato" panose="020F0502020204030203" pitchFamily="34" charset="0"/>
                <a:cs typeface="Arial" panose="020B0604020202020204" pitchFamily="34" charset="0"/>
              </a:rPr>
              <a:t>Entwicklung von Chatbots wie Deep-</a:t>
            </a:r>
            <a:r>
              <a:rPr lang="de-DE" sz="900" kern="100" dirty="0" err="1">
                <a:latin typeface="Lato" panose="020F0502020204030203" pitchFamily="34" charset="0"/>
                <a:cs typeface="Arial" panose="020B0604020202020204" pitchFamily="34" charset="0"/>
              </a:rPr>
              <a:t>Seek</a:t>
            </a:r>
            <a:r>
              <a:rPr lang="de-DE" sz="900" kern="100" dirty="0">
                <a:latin typeface="Lato" panose="020F0502020204030203" pitchFamily="34" charset="0"/>
                <a:cs typeface="Arial" panose="020B0604020202020204" pitchFamily="34" charset="0"/>
              </a:rPr>
              <a:t> und der verstärkte Einsatz von KI in humanoiden Robotern und selbstfahrenden Autos unterstreichen das. In diesen Bereichen ist China bereits führend. Indien hingegen leidet unter den Zöllen, die das Wirtschaftswachstum dämpfen. Hinzu kommen ein schwächeres Kreditwachstum und sinkende Investitionen, was den Gewinn je Aktie indischer Unternehmen belastet.</a:t>
            </a:r>
          </a:p>
          <a:p>
            <a:pPr algn="just">
              <a:lnSpc>
                <a:spcPct val="108000"/>
              </a:lnSpc>
              <a:spcBef>
                <a:spcPts val="600"/>
              </a:spcBef>
              <a:spcAft>
                <a:spcPts val="600"/>
              </a:spcAft>
              <a:buClr>
                <a:schemeClr val="accent1"/>
              </a:buClr>
            </a:pPr>
            <a:r>
              <a:rPr lang="de-DE" sz="900" b="1" kern="100" dirty="0">
                <a:solidFill>
                  <a:srgbClr val="55A185"/>
                </a:solidFill>
                <a:latin typeface="Lato" panose="020F0502020204030203" pitchFamily="34" charset="0"/>
                <a:cs typeface="Times New Roman" panose="02020603050405020304" pitchFamily="18" charset="0"/>
              </a:rPr>
              <a:t>Renten: Duration verlängern mit Präferenz für die USA, Unternehmensanleihen neutral</a:t>
            </a:r>
          </a:p>
          <a:p>
            <a:pPr algn="just">
              <a:lnSpc>
                <a:spcPct val="107000"/>
              </a:lnSpc>
              <a:spcAft>
                <a:spcPts val="600"/>
              </a:spcAft>
            </a:pPr>
            <a:r>
              <a:rPr lang="de-DE" sz="900" kern="100" dirty="0">
                <a:latin typeface="Lato" panose="020F0502020204030203" pitchFamily="34" charset="0"/>
                <a:cs typeface="Arial" panose="020B0604020202020204" pitchFamily="34" charset="0"/>
              </a:rPr>
              <a:t>Die langfristigen Renditen sind zuletzt gestiegen. Britische, US- und französische 30-jährige Anleihen rentieren nun bei 5,7 %, 5,0 % bzw. 4,5 %. Dementsprechend haben auch die Laufzeitprämien zugelegt. In den europäischen Kernländern (vor allem Frankreich) bleibt abzuwarten, wie der Markt die Flut neuer Bundesanleihen aufnimmt. Angesichts des gedämpften Wirtschaftswachstums in den USA und Europa halten wir eine leicht längere Duration für sinnvoll. </a:t>
            </a:r>
            <a:r>
              <a:rPr lang="de-DE" sz="900" kern="100" dirty="0" err="1">
                <a:latin typeface="Lato" panose="020F0502020204030203" pitchFamily="34" charset="0"/>
                <a:cs typeface="Arial" panose="020B0604020202020204" pitchFamily="34" charset="0"/>
              </a:rPr>
              <a:t>Unternehmensan</a:t>
            </a:r>
            <a:r>
              <a:rPr lang="de-DE" sz="900" kern="100" dirty="0">
                <a:latin typeface="Lato" panose="020F0502020204030203" pitchFamily="34" charset="0"/>
                <a:cs typeface="Arial" panose="020B0604020202020204" pitchFamily="34" charset="0"/>
              </a:rPr>
              <a:t>-leihen bleiben trotz höherer Risiken attraktiv. Trotz vergleichsweise enger Spreads bieten die Renditen insgesamt immer noch gutes Carry-Potenzial und liegen oftmals über Inflationsniveau. Aus Risiko-Rendite-Sicht bevorzugen wir weiterhin Investment-Grade- und Hochzinsanleihen mit kurzer Duration, da das </a:t>
            </a:r>
            <a:r>
              <a:rPr lang="de-DE" sz="900" kern="100" dirty="0" err="1">
                <a:latin typeface="Lato" panose="020F0502020204030203" pitchFamily="34" charset="0"/>
                <a:cs typeface="Arial" panose="020B0604020202020204" pitchFamily="34" charset="0"/>
              </a:rPr>
              <a:t>Drawdown</a:t>
            </a:r>
            <a:r>
              <a:rPr lang="de-DE" sz="900" kern="100" dirty="0">
                <a:latin typeface="Lato" panose="020F0502020204030203" pitchFamily="34" charset="0"/>
                <a:cs typeface="Arial" panose="020B0604020202020204" pitchFamily="34" charset="0"/>
              </a:rPr>
              <a:t>-Potenzial gering ist.</a:t>
            </a:r>
          </a:p>
          <a:p>
            <a:pPr algn="just">
              <a:lnSpc>
                <a:spcPct val="108000"/>
              </a:lnSpc>
              <a:spcBef>
                <a:spcPts val="600"/>
              </a:spcBef>
              <a:spcAft>
                <a:spcPts val="600"/>
              </a:spcAft>
              <a:buClr>
                <a:schemeClr val="accent1"/>
              </a:buClr>
            </a:pPr>
            <a:r>
              <a:rPr lang="de-DE" sz="900" b="1" kern="100" dirty="0">
                <a:solidFill>
                  <a:srgbClr val="55A185"/>
                </a:solidFill>
                <a:latin typeface="Lato" panose="020F0502020204030203" pitchFamily="34" charset="0"/>
                <a:cs typeface="Times New Roman" panose="02020603050405020304" pitchFamily="18" charset="0"/>
              </a:rPr>
              <a:t>Diversifikation: Positiv in Bezug auf Euro, Gold und Öl </a:t>
            </a:r>
          </a:p>
          <a:p>
            <a:pPr algn="just">
              <a:lnSpc>
                <a:spcPct val="107000"/>
              </a:lnSpc>
              <a:spcAft>
                <a:spcPts val="600"/>
              </a:spcAft>
            </a:pPr>
            <a:r>
              <a:rPr lang="de-DE" sz="900" kern="100" dirty="0">
                <a:latin typeface="Lato" panose="020F0502020204030203" pitchFamily="34" charset="0"/>
                <a:cs typeface="Arial" panose="020B0604020202020204" pitchFamily="34" charset="0"/>
              </a:rPr>
              <a:t>Angesichts eines Kurses von 1,17 US-Dollar pro Euro bleiben wir bei unserer Einschätzung, dass der Euro gegenüber dem US-Dollar aufwerten wird. Gold hat sich in Zeiten hoher Unsicherheit erneut als verlässliches Mittel zur Diversifikation erwiesen. Vieles spricht dafür, dass das Edelmetall im Falle einer Abwertung des Dollars in den Portfolios privater Anleger und den Reserven der Notenbanken weiter an Bedeutung gewinnen könnte. Ob </a:t>
            </a:r>
            <a:r>
              <a:rPr lang="de-DE" sz="900" kern="100" dirty="0" err="1">
                <a:latin typeface="Lato" panose="020F0502020204030203" pitchFamily="34" charset="0"/>
                <a:cs typeface="Arial" panose="020B0604020202020204" pitchFamily="34" charset="0"/>
              </a:rPr>
              <a:t>Kryptowerte</a:t>
            </a:r>
            <a:r>
              <a:rPr lang="de-DE" sz="900" kern="100" dirty="0">
                <a:latin typeface="Lato" panose="020F0502020204030203" pitchFamily="34" charset="0"/>
                <a:cs typeface="Arial" panose="020B0604020202020204" pitchFamily="34" charset="0"/>
              </a:rPr>
              <a:t> eines Tages als Ersatzwährung dienen können, bleibt abzuwarten. In jedem Fall werden derzeit die regulatorischen und technischen Rahmenbedingungen dafür geschaffen. </a:t>
            </a:r>
          </a:p>
          <a:p>
            <a:pPr algn="just">
              <a:lnSpc>
                <a:spcPct val="108000"/>
              </a:lnSpc>
              <a:spcBef>
                <a:spcPts val="600"/>
              </a:spcBef>
              <a:spcAft>
                <a:spcPts val="600"/>
              </a:spcAft>
              <a:buClr>
                <a:schemeClr val="accent1"/>
              </a:buClr>
            </a:pPr>
            <a:r>
              <a:rPr lang="de-DE" sz="900" b="1" kern="100" dirty="0">
                <a:solidFill>
                  <a:srgbClr val="55A185"/>
                </a:solidFill>
                <a:latin typeface="Lato" panose="020F0502020204030203" pitchFamily="34" charset="0"/>
                <a:cs typeface="Times New Roman" panose="02020603050405020304" pitchFamily="18" charset="0"/>
              </a:rPr>
              <a:t>Fazit: Chancen nutzen, aber Schritte überlegt setzen und Risiken abschätzen</a:t>
            </a:r>
          </a:p>
          <a:p>
            <a:pPr algn="just">
              <a:lnSpc>
                <a:spcPct val="107000"/>
              </a:lnSpc>
              <a:spcAft>
                <a:spcPts val="600"/>
              </a:spcAft>
            </a:pPr>
            <a:r>
              <a:rPr lang="de-DE" sz="900" kern="100" dirty="0">
                <a:latin typeface="Lato" panose="020F0502020204030203" pitchFamily="34" charset="0"/>
                <a:cs typeface="Arial" panose="020B0604020202020204" pitchFamily="34" charset="0"/>
              </a:rPr>
              <a:t>Als Anleger mit ausreichender Risikobereitschaft befinden wir uns auf halber Höhe eines anspruchsvollen Bergaufstiegs: Die Aussicht und die Chancen locken. Doch der Weg ist schmal, der Untergrund tückisch. Jetzt ist weder der Moment, um umzukehren, noch der Zeitpunkt, um ohne Seil </a:t>
            </a:r>
            <a:r>
              <a:rPr lang="de-DE" sz="900" kern="100" dirty="0" err="1">
                <a:latin typeface="Lato" panose="020F0502020204030203" pitchFamily="34" charset="0"/>
                <a:cs typeface="Arial" panose="020B0604020202020204" pitchFamily="34" charset="0"/>
              </a:rPr>
              <a:t>vorwärtszupreschen</a:t>
            </a:r>
            <a:r>
              <a:rPr lang="de-DE" sz="900" kern="100" dirty="0">
                <a:latin typeface="Lato" panose="020F0502020204030203" pitchFamily="34" charset="0"/>
                <a:cs typeface="Arial" panose="020B0604020202020204" pitchFamily="34" charset="0"/>
              </a:rPr>
              <a:t>. Unserer Meinung nach bieten Aktien weiterhin Aufwärtspotenzial, aber Selektivität ist entscheidend. Es gilt, Risiken abzuwägen und das Portfolio klug über Regionen und Sektoren zu streuen, um Renditen zu erzielen und gleichzeitig erhöhte Bewertungen zu meiden. Renten können Stabilität bieten. Eine etwas längere Duration bietet Potenzial bei nachlassendem Wachstum, ebenso wie eine vorsichtige Positionierung in Kreditrisiken. Alternative Anlagen, wie beispielsweise Rohstoffe, bleiben bei entsprechendem Risikoprofil wertvolle Instrumente zur Diversifikation. In diesem Umfeld geht es bei der Portfoliozusammenstellung weniger darum, dem Momentum blind zu folgen, sondern risikobereinigte Renditen zu optimieren und jeden Schritt nach oben auf vermeintlich sicherem Grund zu setzen. Der Gipfel ist weiterhin in Reichweite, doch die Wolken verdichten sich.</a:t>
            </a:r>
          </a:p>
        </p:txBody>
      </p:sp>
      <p:sp>
        <p:nvSpPr>
          <p:cNvPr id="2" name="Rectangle 1">
            <a:hlinkClick r:id="rId4"/>
            <a:extLst>
              <a:ext uri="{FF2B5EF4-FFF2-40B4-BE49-F238E27FC236}">
                <a16:creationId xmlns:a16="http://schemas.microsoft.com/office/drawing/2014/main" id="{E950276D-F609-1E4A-AA64-4F4A1274062C}"/>
              </a:ext>
            </a:extLst>
          </p:cNvPr>
          <p:cNvSpPr/>
          <p:nvPr/>
        </p:nvSpPr>
        <p:spPr>
          <a:xfrm>
            <a:off x="3803034" y="6467662"/>
            <a:ext cx="1908000" cy="28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00" b="1" dirty="0">
                <a:solidFill>
                  <a:schemeClr val="bg1"/>
                </a:solidFill>
              </a:rPr>
              <a:t>PRÄSENTATION LESEN</a:t>
            </a:r>
          </a:p>
        </p:txBody>
      </p:sp>
    </p:spTree>
    <p:extLst>
      <p:ext uri="{BB962C8B-B14F-4D97-AF65-F5344CB8AC3E}">
        <p14:creationId xmlns:p14="http://schemas.microsoft.com/office/powerpoint/2010/main" val="3727378343"/>
      </p:ext>
    </p:extLst>
  </p:cSld>
  <p:clrMapOvr>
    <a:masterClrMapping/>
  </p:clrMapOvr>
</p:sld>
</file>

<file path=ppt/theme/theme1.xml><?xml version="1.0" encoding="utf-8"?>
<a:theme xmlns:a="http://schemas.openxmlformats.org/drawingml/2006/main" name="Thème Office">
  <a:themeElements>
    <a:clrScheme name="ODDO BHF FINAL">
      <a:dk1>
        <a:srgbClr val="000000"/>
      </a:dk1>
      <a:lt1>
        <a:srgbClr val="FFFFFF"/>
      </a:lt1>
      <a:dk2>
        <a:srgbClr val="272428"/>
      </a:dk2>
      <a:lt2>
        <a:srgbClr val="F7F2EE"/>
      </a:lt2>
      <a:accent1>
        <a:srgbClr val="55A185"/>
      </a:accent1>
      <a:accent2>
        <a:srgbClr val="B3CEB3"/>
      </a:accent2>
      <a:accent3>
        <a:srgbClr val="88A682"/>
      </a:accent3>
      <a:accent4>
        <a:srgbClr val="2E5144"/>
      </a:accent4>
      <a:accent5>
        <a:srgbClr val="EA4334"/>
      </a:accent5>
      <a:accent6>
        <a:srgbClr val="003C3C"/>
      </a:accent6>
      <a:hlink>
        <a:srgbClr val="EA4334"/>
      </a:hlink>
      <a:folHlink>
        <a:srgbClr val="003C3C"/>
      </a:folHlink>
    </a:clrScheme>
    <a:fontScheme name="Personnalisé 1">
      <a:majorFont>
        <a:latin typeface="Lato Light"/>
        <a:ea typeface=""/>
        <a:cs typeface=""/>
      </a:majorFont>
      <a:minorFont>
        <a:latin typeface="Lato"/>
        <a:ea typeface=""/>
        <a:cs typeface=""/>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2007</Words>
  <Application>Microsoft Office PowerPoint</Application>
  <PresentationFormat>A4-Papier (210 x 297 mm)</PresentationFormat>
  <Paragraphs>41</Paragraphs>
  <Slides>3</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3</vt:i4>
      </vt:variant>
    </vt:vector>
  </HeadingPairs>
  <TitlesOfParts>
    <vt:vector size="10" baseType="lpstr">
      <vt:lpstr>MS Mincho</vt:lpstr>
      <vt:lpstr>Arial</vt:lpstr>
      <vt:lpstr>Calibri</vt:lpstr>
      <vt:lpstr>Lato</vt:lpstr>
      <vt:lpstr>Lato Light</vt:lpstr>
      <vt:lpstr>Libre Baskerville</vt:lpstr>
      <vt:lpstr>Thème Office</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DE NADAILLAC Laure</dc:creator>
  <cp:lastModifiedBy>DONNER Sandra</cp:lastModifiedBy>
  <cp:revision>232</cp:revision>
  <dcterms:created xsi:type="dcterms:W3CDTF">2022-01-19T12:33:12Z</dcterms:created>
  <dcterms:modified xsi:type="dcterms:W3CDTF">2025-09-22T15:16:08Z</dcterms:modified>
</cp:coreProperties>
</file>